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261" r:id="rId4"/>
    <p:sldId id="280" r:id="rId5"/>
    <p:sldId id="262" r:id="rId6"/>
    <p:sldId id="263" r:id="rId7"/>
    <p:sldId id="264" r:id="rId8"/>
    <p:sldId id="265" r:id="rId9"/>
    <p:sldId id="266" r:id="rId10"/>
    <p:sldId id="281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2" r:id="rId23"/>
    <p:sldId id="278" r:id="rId24"/>
    <p:sldId id="283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A16F284-3424-4152-A729-FD39525755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DE41-27B9-4AE3-8528-8EBB4F6BC4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290A7-D86B-45FC-ACB3-C308A27BBE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00A9F93-EA07-4D76-A0AF-8FAB2D0F28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85581-0A07-41FB-A353-D032B8F2E5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6EC83-3271-4E97-B4D2-4BA00F380A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81187217-2798-4F06-BF31-4EB5D5602E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3338F-7851-4B03-9306-D3073270F0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69C46-2A0E-4F91-A8C5-108DE115D2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16E8DD-5C06-46DB-A674-DA895CF113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9EF17-B426-44E2-8079-73B5E7597C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246667F-9B5F-44F8-B213-B44536BDA5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PowerPoint_Presentation1.pptx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Ana\power%20point%20ana\konvertovani%20lignjoslav.wm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 descr="grb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260350"/>
            <a:ext cx="503238" cy="744538"/>
          </a:xfrm>
          <a:noFill/>
        </p:spPr>
      </p:pic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1331913" y="188913"/>
            <a:ext cx="74898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sr-Cyrl-CS" sz="2800">
                <a:solidFill>
                  <a:schemeClr val="bg1"/>
                </a:solidFill>
                <a:latin typeface="Arial Black" pitchFamily="34" charset="0"/>
              </a:rPr>
              <a:t>Завод за унапређивање образовања и васпитања</a:t>
            </a:r>
            <a:endParaRPr lang="en-US" sz="28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1214422"/>
            <a:ext cx="2879725" cy="3959225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1" hangingPunct="1">
              <a:spcBef>
                <a:spcPct val="20000"/>
              </a:spcBef>
            </a:pPr>
            <a:r>
              <a:rPr lang="sr-Cyrl-CS" b="1" dirty="0"/>
              <a:t>Аутори</a:t>
            </a:r>
            <a:r>
              <a:rPr lang="sr-Latn-CS" b="1" dirty="0"/>
              <a:t>:</a:t>
            </a:r>
            <a:endParaRPr lang="sr-Cyrl-CS" b="1" dirty="0"/>
          </a:p>
          <a:p>
            <a:pPr marL="342900" indent="-342900" algn="r" eaLnBrk="1" hangingPunct="1">
              <a:spcBef>
                <a:spcPct val="20000"/>
              </a:spcBef>
            </a:pPr>
            <a:endParaRPr lang="sr-Cyrl-CS" b="1" dirty="0"/>
          </a:p>
          <a:p>
            <a:pPr marL="342900" indent="-342900" algn="r" eaLnBrk="1" hangingPunct="1">
              <a:spcBef>
                <a:spcPct val="20000"/>
              </a:spcBef>
            </a:pPr>
            <a:endParaRPr lang="sr-Cyrl-CS" b="1" dirty="0"/>
          </a:p>
          <a:p>
            <a:pPr marL="342900" indent="-342900" algn="r" eaLnBrk="1" hangingPunct="1">
              <a:spcBef>
                <a:spcPct val="20000"/>
              </a:spcBef>
            </a:pPr>
            <a:r>
              <a:rPr lang="sr-Cyrl-CS" b="1" dirty="0"/>
              <a:t>Наставни предмет</a:t>
            </a:r>
            <a:r>
              <a:rPr lang="en-US" b="1" dirty="0"/>
              <a:t>:</a:t>
            </a:r>
          </a:p>
          <a:p>
            <a:pPr marL="342900" indent="-342900" algn="r" eaLnBrk="1" hangingPunct="1">
              <a:spcBef>
                <a:spcPct val="20000"/>
              </a:spcBef>
            </a:pPr>
            <a:endParaRPr lang="sr-Cyrl-CS" b="1" dirty="0"/>
          </a:p>
          <a:p>
            <a:pPr marL="342900" indent="-342900" algn="r" eaLnBrk="1" hangingPunct="1">
              <a:spcBef>
                <a:spcPct val="20000"/>
              </a:spcBef>
            </a:pPr>
            <a:r>
              <a:rPr lang="sr-Cyrl-CS" b="1" dirty="0"/>
              <a:t>Рад:</a:t>
            </a:r>
          </a:p>
          <a:p>
            <a:pPr marL="342900" indent="-342900" algn="r" eaLnBrk="1" hangingPunct="1">
              <a:spcBef>
                <a:spcPct val="20000"/>
              </a:spcBef>
            </a:pPr>
            <a:endParaRPr lang="sr-Cyrl-CS" b="1" dirty="0"/>
          </a:p>
          <a:p>
            <a:pPr marL="342900" indent="-342900" algn="r" eaLnBrk="1" hangingPunct="1">
              <a:spcBef>
                <a:spcPct val="20000"/>
              </a:spcBef>
            </a:pPr>
            <a:r>
              <a:rPr lang="sr-Cyrl-CS" b="1" dirty="0"/>
              <a:t>Тема</a:t>
            </a:r>
            <a:r>
              <a:rPr lang="en-US" b="1" dirty="0"/>
              <a:t>:</a:t>
            </a:r>
          </a:p>
          <a:p>
            <a:pPr marL="342900" indent="-342900" algn="r" eaLnBrk="1" hangingPunct="1">
              <a:spcBef>
                <a:spcPct val="20000"/>
              </a:spcBef>
            </a:pPr>
            <a:endParaRPr lang="sr-Cyrl-CS" b="1" dirty="0"/>
          </a:p>
          <a:p>
            <a:pPr marL="342900" indent="-342900" algn="r" eaLnBrk="1" hangingPunct="1">
              <a:spcBef>
                <a:spcPct val="20000"/>
              </a:spcBef>
            </a:pPr>
            <a:r>
              <a:rPr lang="sr-Cyrl-CS" b="1" dirty="0"/>
              <a:t>Узраст</a:t>
            </a:r>
            <a:r>
              <a:rPr lang="en-US" b="1" dirty="0"/>
              <a:t>:</a:t>
            </a:r>
          </a:p>
          <a:p>
            <a:pPr marL="342900" indent="-342900" algn="r" eaLnBrk="1" hangingPunct="1">
              <a:spcBef>
                <a:spcPct val="20000"/>
              </a:spcBef>
            </a:pPr>
            <a:endParaRPr lang="sr-Cyrl-CS" b="1" dirty="0"/>
          </a:p>
          <a:p>
            <a:pPr marL="342900" indent="-342900" algn="r" eaLnBrk="1" hangingPunct="1">
              <a:spcBef>
                <a:spcPct val="20000"/>
              </a:spcBef>
            </a:pPr>
            <a:endParaRPr lang="sr-Latn-CS" b="1" dirty="0"/>
          </a:p>
          <a:p>
            <a:pPr marL="342900" indent="-342900" algn="r" eaLnBrk="1" hangingPunct="1">
              <a:spcBef>
                <a:spcPct val="20000"/>
              </a:spcBef>
            </a:pPr>
            <a:endParaRPr lang="en-US" b="1" dirty="0"/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3167063" y="1428736"/>
            <a:ext cx="5976937" cy="3959225"/>
          </a:xfrm>
          <a:prstGeom prst="rect">
            <a:avLst/>
          </a:prstGeom>
          <a:solidFill>
            <a:schemeClr val="bg1">
              <a:alpha val="39999"/>
            </a:scheme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sr-Cyrl-CS" dirty="0"/>
              <a:t> Ана Станковић, ОШ ``Свети Сава``Гложане, Власотинце; Бобан Прокић, ОШ ``Свети Сава`` Гложане, Власотинце;Саша Станковић, ОШ ``Бора Станковић``, </a:t>
            </a:r>
            <a:r>
              <a:rPr lang="sr-Cyrl-CS" dirty="0" smtClean="0"/>
              <a:t>Губеревац</a:t>
            </a:r>
            <a:endParaRPr lang="sr-Cyrl-CS" dirty="0"/>
          </a:p>
          <a:p>
            <a:pPr marL="342900" indent="-342900" eaLnBrk="1" hangingPunct="1">
              <a:spcBef>
                <a:spcPct val="20000"/>
              </a:spcBef>
            </a:pPr>
            <a:r>
              <a:rPr lang="sr-Cyrl-CS" dirty="0" smtClean="0"/>
              <a:t>Српски </a:t>
            </a:r>
            <a:r>
              <a:rPr lang="sr-Cyrl-CS" dirty="0"/>
              <a:t>језик</a:t>
            </a:r>
            <a:endParaRPr lang="en-US" dirty="0"/>
          </a:p>
          <a:p>
            <a:pPr marL="342900" indent="-342900" eaLnBrk="1" hangingPunct="1">
              <a:spcBef>
                <a:spcPct val="20000"/>
              </a:spcBef>
            </a:pPr>
            <a:endParaRPr lang="sr-Cyrl-CS" dirty="0"/>
          </a:p>
          <a:p>
            <a:pPr marL="342900" indent="-342900" eaLnBrk="1" hangingPunct="1">
              <a:spcBef>
                <a:spcPct val="20000"/>
              </a:spcBef>
            </a:pPr>
            <a:r>
              <a:rPr lang="sr-Cyrl-CS" dirty="0" smtClean="0"/>
              <a:t> АКУЗАТИВ (УЗ </a:t>
            </a:r>
            <a:r>
              <a:rPr lang="sr-Cyrl-CS" dirty="0"/>
              <a:t>ПОМОЋ ЦРТАНОГ ФИЛМА ``СУНЂЕР БОБ КОЦКАЛОНЕ</a:t>
            </a:r>
            <a:r>
              <a:rPr lang="sr-Cyrl-CS" dirty="0" smtClean="0"/>
              <a:t>``)</a:t>
            </a:r>
            <a:endParaRPr lang="sr-Cyrl-CS" dirty="0"/>
          </a:p>
          <a:p>
            <a:pPr marL="342900" indent="-342900" eaLnBrk="1" hangingPunct="1">
              <a:spcBef>
                <a:spcPct val="20000"/>
              </a:spcBef>
            </a:pPr>
            <a:r>
              <a:rPr lang="sr-Cyrl-CS" dirty="0" smtClean="0"/>
              <a:t> </a:t>
            </a:r>
            <a:r>
              <a:rPr lang="en-US" dirty="0" smtClean="0"/>
              <a:t>O</a:t>
            </a:r>
            <a:r>
              <a:rPr lang="sr-Cyrl-CS" dirty="0" smtClean="0"/>
              <a:t>бразовн</a:t>
            </a:r>
            <a:r>
              <a:rPr lang="en-US" dirty="0" smtClean="0"/>
              <a:t>e</a:t>
            </a:r>
            <a:r>
              <a:rPr lang="sr-Cyrl-CS" dirty="0" smtClean="0"/>
              <a:t> игре у настави</a:t>
            </a:r>
            <a:endParaRPr lang="sr-Cyrl-CS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sr-Cyrl-CS" dirty="0"/>
          </a:p>
          <a:p>
            <a:pPr marL="342900" indent="-342900" eaLnBrk="1" hangingPunct="1">
              <a:spcBef>
                <a:spcPct val="20000"/>
              </a:spcBef>
            </a:pPr>
            <a:r>
              <a:rPr lang="sr-Cyrl-CS" dirty="0" smtClean="0"/>
              <a:t> </a:t>
            </a:r>
            <a:r>
              <a:rPr lang="sr-Latn-CS" dirty="0" smtClean="0"/>
              <a:t>V </a:t>
            </a:r>
            <a:r>
              <a:rPr lang="sr-Cyrl-CS" dirty="0"/>
              <a:t>разред</a:t>
            </a:r>
          </a:p>
        </p:txBody>
      </p:sp>
      <p:sp>
        <p:nvSpPr>
          <p:cNvPr id="1031" name="AutoShape 10"/>
          <p:cNvSpPr>
            <a:spLocks noChangeArrowheads="1"/>
          </p:cNvSpPr>
          <p:nvPr/>
        </p:nvSpPr>
        <p:spPr bwMode="auto">
          <a:xfrm>
            <a:off x="2124075" y="5516563"/>
            <a:ext cx="1655763" cy="935037"/>
          </a:xfrm>
          <a:prstGeom prst="wedgeRoundRectCallout">
            <a:avLst>
              <a:gd name="adj1" fmla="val -74352"/>
              <a:gd name="adj2" fmla="val -26060"/>
              <a:gd name="adj3" fmla="val 16667"/>
            </a:avLst>
          </a:prstGeom>
          <a:solidFill>
            <a:srgbClr val="FFFF99">
              <a:alpha val="63136"/>
            </a:srgbClr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r-Cyrl-CS" sz="1200" dirty="0">
                <a:latin typeface="Verdana" pitchFamily="34" charset="0"/>
              </a:rPr>
              <a:t>Кликните овде за унос приказа часа у </a:t>
            </a:r>
            <a:r>
              <a:rPr lang="sr-Latn-CS" sz="1200" dirty="0">
                <a:latin typeface="Verdana" pitchFamily="34" charset="0"/>
              </a:rPr>
              <a:t>Word </a:t>
            </a:r>
            <a:r>
              <a:rPr lang="sr-Cyrl-CS" sz="1200" dirty="0">
                <a:latin typeface="Verdana" pitchFamily="34" charset="0"/>
              </a:rPr>
              <a:t>документу!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732588" y="6453188"/>
            <a:ext cx="241141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sr-Cyrl-CS" sz="1600">
                <a:latin typeface="Arial Black" pitchFamily="34" charset="0"/>
              </a:rPr>
              <a:t>Креативна школа 2012/13.</a:t>
            </a:r>
            <a:endParaRPr lang="en-US" sz="1600">
              <a:latin typeface="Arial Black" pitchFamily="34" charset="0"/>
            </a:endParaRPr>
          </a:p>
        </p:txBody>
      </p:sp>
      <p:graphicFrame>
        <p:nvGraphicFramePr>
          <p:cNvPr id="1026" name="Object 18"/>
          <p:cNvGraphicFramePr>
            <a:graphicFrameLocks noChangeAspect="1"/>
          </p:cNvGraphicFramePr>
          <p:nvPr/>
        </p:nvGraphicFramePr>
        <p:xfrm>
          <a:off x="428596" y="5424488"/>
          <a:ext cx="1836738" cy="1433512"/>
        </p:xfrm>
        <a:graphic>
          <a:graphicData uri="http://schemas.openxmlformats.org/presentationml/2006/ole">
            <p:oleObj spid="_x0000_s1026" name="Document" showAsIcon="1" r:id="rId4" imgW="914400" imgH="714375" progId="Word.Document.8">
              <p:embed/>
            </p:oleObj>
          </a:graphicData>
        </a:graphic>
      </p:graphicFrame>
      <p:graphicFrame>
        <p:nvGraphicFramePr>
          <p:cNvPr id="12" name="Object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143504" y="4857760"/>
          <a:ext cx="2088847" cy="1631912"/>
        </p:xfrm>
        <a:graphic>
          <a:graphicData uri="http://schemas.openxmlformats.org/presentationml/2006/ole">
            <p:oleObj spid="_x0000_s1030" name="Presentation" showAsIcon="1" r:id="rId5" imgW="914400" imgH="714240" progId="PowerPoint.Show.12">
              <p:embed/>
            </p:oleObj>
          </a:graphicData>
        </a:graphic>
      </p:graphicFrame>
      <p:sp>
        <p:nvSpPr>
          <p:cNvPr id="10" name="Rounded Rectangular Callout 9"/>
          <p:cNvSpPr/>
          <p:nvPr/>
        </p:nvSpPr>
        <p:spPr>
          <a:xfrm>
            <a:off x="6429388" y="3929066"/>
            <a:ext cx="1428760" cy="107157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400" dirty="0" smtClean="0">
                <a:solidFill>
                  <a:schemeClr val="tx1"/>
                </a:solidFill>
              </a:rPr>
              <a:t>Фотографије са часа</a:t>
            </a:r>
            <a:endParaRPr lang="sr-Latn-C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C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Најчешћа служба акузатива је </a:t>
            </a:r>
            <a:r>
              <a:rPr lang="sr-Cyrl-CS" dirty="0" smtClean="0">
                <a:solidFill>
                  <a:srgbClr val="FF0000"/>
                </a:solidFill>
              </a:rPr>
              <a:t>објекат.</a:t>
            </a:r>
          </a:p>
          <a:p>
            <a:pPr>
              <a:buNone/>
            </a:pPr>
            <a:r>
              <a:rPr lang="sr-Cyrl-C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Акузатив</a:t>
            </a:r>
            <a:r>
              <a:rPr lang="sr-Cyrl-C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је</a:t>
            </a:r>
            <a:r>
              <a:rPr lang="sr-Cyrl-C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падеж објекта</a:t>
            </a:r>
            <a:r>
              <a:rPr lang="sr-Cyrl-C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sr-Latn-C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</a:t>
            </a:r>
            <a:r>
              <a:rPr lang="sr-Cyrl-CS" dirty="0" smtClean="0">
                <a:solidFill>
                  <a:srgbClr val="FF0000"/>
                </a:solidFill>
              </a:rPr>
              <a:t>РАЗЛИКУЈ НОМИНАТИВ ОД АКУЗАТИВА!</a:t>
            </a:r>
            <a:endParaRPr lang="sr-Latn-C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r-Cyrl-CS" u="sng" dirty="0" smtClean="0">
                <a:solidFill>
                  <a:srgbClr val="FF0000"/>
                </a:solidFill>
              </a:rPr>
              <a:t>  Шешир</a:t>
            </a:r>
            <a:r>
              <a:rPr lang="sr-Cyrl-C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chemeClr val="tx1"/>
                </a:solidFill>
              </a:rPr>
              <a:t>је на глави.</a:t>
            </a:r>
          </a:p>
          <a:p>
            <a:pPr>
              <a:buNone/>
            </a:pPr>
            <a:r>
              <a:rPr lang="sr-Cyrl-CS" dirty="0" smtClean="0"/>
              <a:t> </a:t>
            </a:r>
            <a:r>
              <a:rPr lang="sr-Cyrl-CS" dirty="0" smtClean="0">
                <a:solidFill>
                  <a:srgbClr val="FF0000"/>
                </a:solidFill>
              </a:rPr>
              <a:t>НОМИНАТИВ                                     </a:t>
            </a:r>
          </a:p>
          <a:p>
            <a:pPr>
              <a:buNone/>
            </a:pPr>
            <a:r>
              <a:rPr lang="sr-Cyrl-CS" dirty="0" smtClean="0">
                <a:solidFill>
                  <a:schemeClr val="tx1"/>
                </a:solidFill>
              </a:rPr>
              <a:t>    Имам</a:t>
            </a:r>
            <a:r>
              <a:rPr lang="sr-Cyrl-CS" dirty="0" smtClean="0"/>
              <a:t> </a:t>
            </a:r>
            <a:r>
              <a:rPr lang="sr-Cyrl-CS" u="sng" dirty="0" smtClean="0">
                <a:solidFill>
                  <a:srgbClr val="FF0000"/>
                </a:solidFill>
              </a:rPr>
              <a:t>шешир</a:t>
            </a:r>
            <a:r>
              <a:rPr lang="sr-Cyrl-CS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sr-Cyrl-CS" dirty="0" smtClean="0">
                <a:solidFill>
                  <a:srgbClr val="FF0000"/>
                </a:solidFill>
              </a:rPr>
              <a:t>              АКУЗАТИВ                                    </a:t>
            </a:r>
          </a:p>
          <a:p>
            <a:pPr>
              <a:buNone/>
            </a:pPr>
            <a:r>
              <a:rPr lang="sr-Cyrl-CS" dirty="0" smtClean="0">
                <a:solidFill>
                  <a:srgbClr val="FF0000"/>
                </a:solidFill>
              </a:rPr>
              <a:t> 1. Брод </a:t>
            </a:r>
            <a:r>
              <a:rPr lang="sr-Cyrl-CS" dirty="0" smtClean="0">
                <a:solidFill>
                  <a:schemeClr val="tx1"/>
                </a:solidFill>
              </a:rPr>
              <a:t>плови.   </a:t>
            </a:r>
          </a:p>
          <a:p>
            <a:pPr>
              <a:buNone/>
            </a:pPr>
            <a:r>
              <a:rPr lang="sr-Cyrl-CS" dirty="0" smtClean="0">
                <a:solidFill>
                  <a:schemeClr val="tx1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НОМИНАТИВ</a:t>
            </a:r>
            <a:r>
              <a:rPr lang="sr-Cyrl-CS" dirty="0" smtClean="0">
                <a:solidFill>
                  <a:schemeClr val="tx1"/>
                </a:solidFill>
              </a:rPr>
              <a:t>                               </a:t>
            </a:r>
          </a:p>
          <a:p>
            <a:pPr>
              <a:buNone/>
            </a:pPr>
            <a:r>
              <a:rPr lang="sr-Cyrl-CS" dirty="0" smtClean="0">
                <a:solidFill>
                  <a:srgbClr val="FF0000"/>
                </a:solidFill>
              </a:rPr>
              <a:t>     </a:t>
            </a:r>
            <a:r>
              <a:rPr lang="sr-Cyrl-CS" dirty="0" smtClean="0">
                <a:solidFill>
                  <a:schemeClr val="tx1"/>
                </a:solidFill>
              </a:rPr>
              <a:t>Видим</a:t>
            </a:r>
            <a:r>
              <a:rPr lang="sr-Cyrl-CS" dirty="0" smtClean="0">
                <a:solidFill>
                  <a:srgbClr val="FF0000"/>
                </a:solidFill>
              </a:rPr>
              <a:t> брод.   </a:t>
            </a:r>
          </a:p>
          <a:p>
            <a:pPr>
              <a:buNone/>
            </a:pPr>
            <a:r>
              <a:rPr lang="sr-Cyrl-CS" dirty="0" smtClean="0">
                <a:solidFill>
                  <a:srgbClr val="FF0000"/>
                </a:solidFill>
              </a:rPr>
              <a:t>            АКУЗАТИВ    </a:t>
            </a:r>
          </a:p>
          <a:p>
            <a:pPr>
              <a:buNone/>
            </a:pPr>
            <a:r>
              <a:rPr lang="sr-Cyrl-CS" dirty="0" smtClean="0">
                <a:solidFill>
                  <a:srgbClr val="FF0000"/>
                </a:solidFill>
              </a:rPr>
              <a:t>2. </a:t>
            </a:r>
            <a:r>
              <a:rPr lang="sr-Cyrl-CS" dirty="0" smtClean="0">
                <a:solidFill>
                  <a:schemeClr val="tx1"/>
                </a:solidFill>
              </a:rPr>
              <a:t>Ја слушам </a:t>
            </a:r>
            <a:r>
              <a:rPr lang="sr-Cyrl-CS" dirty="0" smtClean="0">
                <a:solidFill>
                  <a:srgbClr val="FF0000"/>
                </a:solidFill>
              </a:rPr>
              <a:t>музику.  </a:t>
            </a:r>
          </a:p>
          <a:p>
            <a:pPr marL="514350" indent="-514350">
              <a:buNone/>
            </a:pPr>
            <a:r>
              <a:rPr lang="sr-Cyrl-CS" dirty="0" smtClean="0">
                <a:solidFill>
                  <a:srgbClr val="FF0000"/>
                </a:solidFill>
              </a:rPr>
              <a:t>                АКУЗАТИВ </a:t>
            </a:r>
          </a:p>
          <a:p>
            <a:pPr>
              <a:buNone/>
            </a:pPr>
            <a:r>
              <a:rPr lang="sr-Cyrl-CS" dirty="0" smtClean="0">
                <a:solidFill>
                  <a:srgbClr val="FF0000"/>
                </a:solidFill>
              </a:rPr>
              <a:t>      Музика </a:t>
            </a:r>
            <a:r>
              <a:rPr lang="sr-Cyrl-CS" dirty="0" smtClean="0">
                <a:solidFill>
                  <a:schemeClr val="tx1"/>
                </a:solidFill>
              </a:rPr>
              <a:t>је лепа.</a:t>
            </a:r>
            <a:r>
              <a:rPr lang="sr-Cyrl-CS" dirty="0" smtClean="0">
                <a:solidFill>
                  <a:srgbClr val="FF0000"/>
                </a:solidFill>
              </a:rPr>
              <a:t>       </a:t>
            </a:r>
          </a:p>
          <a:p>
            <a:pPr>
              <a:buNone/>
            </a:pPr>
            <a:r>
              <a:rPr lang="sr-Cyrl-CS" dirty="0" smtClean="0">
                <a:solidFill>
                  <a:srgbClr val="FF0000"/>
                </a:solidFill>
              </a:rPr>
              <a:t>   НОМИНАТИВ</a:t>
            </a:r>
            <a:endParaRPr lang="sr-Cyrl-C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sr-Cyrl-CS" dirty="0" smtClean="0">
                <a:solidFill>
                  <a:srgbClr val="FF0000"/>
                </a:solidFill>
              </a:rPr>
              <a:t>             </a:t>
            </a:r>
            <a:endParaRPr lang="sr-Latn-C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r-Cyrl-CS" dirty="0" smtClean="0"/>
              <a:t>Именице у акузативу могу бити у служби и </a:t>
            </a:r>
            <a:r>
              <a:rPr lang="sr-Cyrl-CS" dirty="0" smtClean="0">
                <a:solidFill>
                  <a:srgbClr val="FF0000"/>
                </a:solidFill>
              </a:rPr>
              <a:t>прилошких одредби</a:t>
            </a:r>
            <a:r>
              <a:rPr lang="sr-Cyrl-CS" dirty="0" smtClean="0"/>
              <a:t>:</a:t>
            </a:r>
          </a:p>
          <a:p>
            <a:pPr>
              <a:buNone/>
            </a:pPr>
            <a:r>
              <a:rPr lang="sr-Cyrl-CS" dirty="0" smtClean="0"/>
              <a:t> Идемо </a:t>
            </a:r>
            <a:r>
              <a:rPr lang="sr-Cyrl-CS" u="sng" dirty="0" smtClean="0">
                <a:solidFill>
                  <a:srgbClr val="FF0000"/>
                </a:solidFill>
              </a:rPr>
              <a:t>на екскурзију.</a:t>
            </a:r>
            <a:endParaRPr lang="sr-Cyrl-CS" dirty="0" smtClean="0"/>
          </a:p>
          <a:p>
            <a:pPr>
              <a:buNone/>
            </a:pPr>
            <a:r>
              <a:rPr lang="sr-Cyrl-CS" dirty="0" smtClean="0"/>
              <a:t> прилошка одредба за место</a:t>
            </a:r>
          </a:p>
          <a:p>
            <a:pPr>
              <a:buNone/>
            </a:pPr>
            <a:r>
              <a:rPr lang="sr-Cyrl-CS" dirty="0" smtClean="0"/>
              <a:t> Рођендан ми је </a:t>
            </a:r>
            <a:r>
              <a:rPr lang="sr-Cyrl-CS" u="sng" dirty="0" smtClean="0">
                <a:solidFill>
                  <a:srgbClr val="FF0000"/>
                </a:solidFill>
              </a:rPr>
              <a:t>у среду.</a:t>
            </a:r>
            <a:endParaRPr lang="sr-Cyrl-CS" dirty="0" smtClean="0"/>
          </a:p>
          <a:p>
            <a:pPr>
              <a:buNone/>
            </a:pPr>
            <a:r>
              <a:rPr lang="sr-Cyrl-CS" dirty="0" smtClean="0"/>
              <a:t> прилошка одредба за време</a:t>
            </a:r>
          </a:p>
          <a:p>
            <a:pPr>
              <a:buNone/>
            </a:pPr>
            <a:r>
              <a:rPr lang="sr-Cyrl-CS" dirty="0" smtClean="0"/>
              <a:t> Говори </a:t>
            </a:r>
            <a:r>
              <a:rPr lang="sr-Cyrl-CS" u="sng" dirty="0" smtClean="0">
                <a:solidFill>
                  <a:srgbClr val="FF0000"/>
                </a:solidFill>
              </a:rPr>
              <a:t>кроз зубе.</a:t>
            </a:r>
            <a:endParaRPr lang="sr-Cyrl-CS" dirty="0" smtClean="0"/>
          </a:p>
          <a:p>
            <a:pPr>
              <a:buNone/>
            </a:pPr>
            <a:r>
              <a:rPr lang="sr-Cyrl-CS" dirty="0" smtClean="0"/>
              <a:t>прилошка одредба за начин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 smtClean="0"/>
              <a:t>Акузатив може бити са предлозима и без предлога. Најчешћи предлози уз акузатив су: </a:t>
            </a:r>
            <a:r>
              <a:rPr lang="sr-Cyrl-CS" dirty="0" smtClean="0">
                <a:solidFill>
                  <a:srgbClr val="FF0000"/>
                </a:solidFill>
              </a:rPr>
              <a:t>у, на, о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sr-Cyrl-CS" dirty="0" smtClean="0">
                <a:solidFill>
                  <a:srgbClr val="FF0000"/>
                </a:solidFill>
              </a:rPr>
              <a:t> пред, за, међу, кроз, уз, низ</a:t>
            </a:r>
            <a:r>
              <a:rPr lang="sr-Cyrl-CS" dirty="0" smtClean="0"/>
              <a:t>...       </a:t>
            </a:r>
          </a:p>
          <a:p>
            <a:endParaRPr lang="sr-Cyrl-CS" dirty="0" smtClean="0"/>
          </a:p>
          <a:p>
            <a:pPr>
              <a:buNone/>
            </a:pPr>
            <a:r>
              <a:rPr lang="sr-Cyrl-CS" dirty="0" smtClean="0"/>
              <a:t>                      Сунђер Боб гледа кроз прозор.</a:t>
            </a:r>
          </a:p>
          <a:p>
            <a:pPr>
              <a:buNone/>
            </a:pPr>
            <a:r>
              <a:rPr lang="sr-Cyrl-CS" dirty="0" smtClean="0"/>
              <a:t>                       Пењу се уз конопац.</a:t>
            </a:r>
          </a:p>
          <a:p>
            <a:pPr>
              <a:buNone/>
            </a:pPr>
            <a:r>
              <a:rPr lang="sr-Cyrl-CS" dirty="0" smtClean="0"/>
              <a:t>                            </a:t>
            </a:r>
          </a:p>
        </p:txBody>
      </p:sp>
      <p:pic>
        <p:nvPicPr>
          <p:cNvPr id="4" name="Picture 4" descr="http://img186.imageshack.us/img186/5852/bscap0000xf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0"/>
            <a:ext cx="2590800" cy="1862138"/>
          </a:xfrm>
          <a:prstGeom prst="rect">
            <a:avLst/>
          </a:prstGeom>
          <a:noFill/>
        </p:spPr>
      </p:pic>
      <p:pic>
        <p:nvPicPr>
          <p:cNvPr id="5" name="Picture 12" descr="http://www.jestiveslike.com/images/jestive_slike/1/80/spongebob_sundjer_bob_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870142"/>
            <a:ext cx="2143124" cy="1257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86800" cy="5699125"/>
          </a:xfrm>
        </p:spPr>
        <p:txBody>
          <a:bodyPr>
            <a:normAutofit/>
          </a:bodyPr>
          <a:lstStyle/>
          <a:p>
            <a:r>
              <a:rPr lang="sr-Cyrl-CS" dirty="0" smtClean="0"/>
              <a:t>Промени именице Патрик и грожђе по падежима које смо досад учили</a:t>
            </a:r>
          </a:p>
          <a:p>
            <a:r>
              <a:rPr lang="sr-Cyrl-CS" dirty="0" smtClean="0"/>
              <a:t>Н:                                         Н:</a:t>
            </a:r>
          </a:p>
          <a:p>
            <a:endParaRPr lang="sr-Cyrl-CS" dirty="0" smtClean="0"/>
          </a:p>
          <a:p>
            <a:r>
              <a:rPr lang="sr-Cyrl-CS" dirty="0" smtClean="0"/>
              <a:t>Г:                                          Г:</a:t>
            </a:r>
          </a:p>
          <a:p>
            <a:endParaRPr lang="sr-Cyrl-CS" dirty="0" smtClean="0"/>
          </a:p>
          <a:p>
            <a:r>
              <a:rPr lang="sr-Cyrl-CS" dirty="0" smtClean="0"/>
              <a:t>Д:                                         Д:</a:t>
            </a:r>
          </a:p>
          <a:p>
            <a:endParaRPr lang="sr-Cyrl-CS" dirty="0" smtClean="0"/>
          </a:p>
          <a:p>
            <a:r>
              <a:rPr lang="sr-Cyrl-CS" dirty="0" smtClean="0"/>
              <a:t>А:                                         А:</a:t>
            </a:r>
          </a:p>
          <a:p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686800" cy="5622925"/>
          </a:xfrm>
        </p:spPr>
        <p:txBody>
          <a:bodyPr/>
          <a:lstStyle/>
          <a:p>
            <a:pPr>
              <a:buNone/>
            </a:pPr>
            <a:r>
              <a:rPr lang="sr-Cyrl-CS" dirty="0" smtClean="0"/>
              <a:t>Код именица мушког и средњег рода које означавају </a:t>
            </a:r>
            <a:r>
              <a:rPr lang="sr-Cyrl-CS" u="sng" dirty="0" smtClean="0">
                <a:solidFill>
                  <a:srgbClr val="FF0000"/>
                </a:solidFill>
              </a:rPr>
              <a:t>нешто живо </a:t>
            </a:r>
            <a:r>
              <a:rPr lang="sr-Cyrl-CS" dirty="0" smtClean="0">
                <a:solidFill>
                  <a:srgbClr val="FF0000"/>
                </a:solidFill>
              </a:rPr>
              <a:t>ОБЛИК АКУЗАТИВА ЈЕ ЈЕДНАК ГЕНИТИВУ</a:t>
            </a:r>
            <a:r>
              <a:rPr lang="sr-Cyrl-CS" dirty="0" smtClean="0"/>
              <a:t>, а код именица које означавају </a:t>
            </a:r>
            <a:r>
              <a:rPr lang="sr-Cyrl-CS" u="sng" dirty="0" smtClean="0">
                <a:solidFill>
                  <a:srgbClr val="FF0000"/>
                </a:solidFill>
              </a:rPr>
              <a:t>нешто неживо </a:t>
            </a:r>
            <a:r>
              <a:rPr lang="sr-Cyrl-CS" dirty="0" smtClean="0">
                <a:solidFill>
                  <a:srgbClr val="FF0000"/>
                </a:solidFill>
              </a:rPr>
              <a:t>ОБЛИК АКУЗАТИВА ЈЕ ЈЕДНАК НОМИНАТИВУ!</a:t>
            </a:r>
          </a:p>
          <a:p>
            <a:pPr>
              <a:buNone/>
            </a:pPr>
            <a:r>
              <a:rPr lang="sr-Cyrl-CS" dirty="0" smtClean="0">
                <a:solidFill>
                  <a:srgbClr val="FF0000"/>
                </a:solidFill>
              </a:rPr>
              <a:t>Нешто живо, м. и ср.р.: </a:t>
            </a:r>
          </a:p>
          <a:p>
            <a:pPr>
              <a:buNone/>
            </a:pPr>
            <a:r>
              <a:rPr lang="sr-Cyrl-CS" dirty="0" smtClean="0">
                <a:solidFill>
                  <a:srgbClr val="FF0000"/>
                </a:solidFill>
              </a:rPr>
              <a:t>АКУЗАТИВ = ГЕНИТИВ</a:t>
            </a:r>
          </a:p>
          <a:p>
            <a:pPr>
              <a:buNone/>
            </a:pPr>
            <a:r>
              <a:rPr lang="sr-Cyrl-CS" dirty="0" smtClean="0">
                <a:solidFill>
                  <a:srgbClr val="FF0000"/>
                </a:solidFill>
              </a:rPr>
              <a:t>  неживо, м. и ср.р.: </a:t>
            </a:r>
          </a:p>
          <a:p>
            <a:pPr>
              <a:buNone/>
            </a:pPr>
            <a:r>
              <a:rPr lang="sr-Cyrl-CS" dirty="0" smtClean="0">
                <a:solidFill>
                  <a:srgbClr val="FF0000"/>
                </a:solidFill>
              </a:rPr>
              <a:t>АКУЗАТИВ =НОМИНАТИВ</a:t>
            </a:r>
            <a:endParaRPr lang="sr-Latn-C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r-Cyrl-CS" dirty="0" smtClean="0"/>
          </a:p>
          <a:p>
            <a:pPr>
              <a:buNone/>
            </a:pPr>
            <a:endParaRPr lang="sr-Cyrl-CS" dirty="0" smtClean="0"/>
          </a:p>
          <a:p>
            <a:pPr>
              <a:buNone/>
            </a:pPr>
            <a:endParaRPr lang="sr-Cyrl-CS" dirty="0" smtClean="0"/>
          </a:p>
          <a:p>
            <a:pPr>
              <a:buNone/>
            </a:pPr>
            <a:endParaRPr lang="sr-Cyrl-CS" dirty="0" smtClean="0"/>
          </a:p>
          <a:p>
            <a:pPr>
              <a:buNone/>
            </a:pPr>
            <a:endParaRPr lang="sr-Cyrl-CS" dirty="0" smtClean="0"/>
          </a:p>
          <a:p>
            <a:pPr>
              <a:buNone/>
            </a:pPr>
            <a:r>
              <a:rPr lang="sr-Cyrl-CS" dirty="0" smtClean="0">
                <a:solidFill>
                  <a:schemeClr val="tx1"/>
                </a:solidFill>
              </a:rPr>
              <a:t>Он иде </a:t>
            </a:r>
            <a:r>
              <a:rPr lang="sr-Cyrl-CS" u="sng" dirty="0" smtClean="0">
                <a:solidFill>
                  <a:srgbClr val="FF0000"/>
                </a:solidFill>
              </a:rPr>
              <a:t>у кућу.</a:t>
            </a:r>
            <a:r>
              <a:rPr lang="sr-Cyrl-CS" dirty="0" smtClean="0">
                <a:solidFill>
                  <a:srgbClr val="FF0000"/>
                </a:solidFill>
              </a:rPr>
              <a:t>            </a:t>
            </a:r>
            <a:r>
              <a:rPr lang="sr-Cyrl-CS" dirty="0" smtClean="0">
                <a:solidFill>
                  <a:schemeClr val="tx1"/>
                </a:solidFill>
              </a:rPr>
              <a:t>Они једу </a:t>
            </a:r>
            <a:r>
              <a:rPr lang="sr-Cyrl-CS" u="sng" dirty="0" smtClean="0">
                <a:solidFill>
                  <a:srgbClr val="FF0000"/>
                </a:solidFill>
              </a:rPr>
              <a:t>у кући</a:t>
            </a:r>
            <a:r>
              <a:rPr lang="sr-Cyrl-CS" dirty="0" smtClean="0">
                <a:solidFill>
                  <a:schemeClr val="tx1"/>
                </a:solidFill>
              </a:rPr>
              <a:t>.</a:t>
            </a:r>
            <a:endParaRPr lang="sr-Cyrl-CS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r-Cyrl-CS" dirty="0" smtClean="0">
                <a:solidFill>
                  <a:srgbClr val="FF0000"/>
                </a:solidFill>
              </a:rPr>
              <a:t>       </a:t>
            </a:r>
            <a:r>
              <a:rPr lang="sr-Cyrl-CS" u="sng" dirty="0" smtClean="0">
                <a:solidFill>
                  <a:srgbClr val="FF0000"/>
                </a:solidFill>
              </a:rPr>
              <a:t>АКУЗАТИВ</a:t>
            </a:r>
            <a:r>
              <a:rPr lang="sr-Cyrl-CS" dirty="0" smtClean="0">
                <a:solidFill>
                  <a:srgbClr val="FF0000"/>
                </a:solidFill>
              </a:rPr>
              <a:t>                         </a:t>
            </a:r>
            <a:r>
              <a:rPr lang="sr-Cyrl-CS" u="sng" dirty="0" smtClean="0">
                <a:solidFill>
                  <a:srgbClr val="FF0000"/>
                </a:solidFill>
              </a:rPr>
              <a:t>ЛОКАТИВ </a:t>
            </a:r>
            <a:r>
              <a:rPr lang="sr-Cyrl-CS" dirty="0" smtClean="0">
                <a:solidFill>
                  <a:srgbClr val="FF0000"/>
                </a:solidFill>
              </a:rPr>
              <a:t> </a:t>
            </a:r>
            <a:endParaRPr lang="sr-Latn-CS" dirty="0">
              <a:solidFill>
                <a:srgbClr val="FF0000"/>
              </a:solidFill>
            </a:endParaRPr>
          </a:p>
        </p:txBody>
      </p:sp>
      <p:pic>
        <p:nvPicPr>
          <p:cNvPr id="4" name="Picture 21" descr="kuca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36541">
            <a:off x="527206" y="684545"/>
            <a:ext cx="3097059" cy="30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kuca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81234">
            <a:off x="5468159" y="637656"/>
            <a:ext cx="3045003" cy="325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 smtClean="0"/>
              <a:t>Уз глаголе </a:t>
            </a:r>
            <a:r>
              <a:rPr lang="sr-Cyrl-CS" dirty="0" smtClean="0">
                <a:solidFill>
                  <a:srgbClr val="FF0000"/>
                </a:solidFill>
              </a:rPr>
              <a:t>кретања</a:t>
            </a:r>
            <a:r>
              <a:rPr lang="sr-Cyrl-CS" dirty="0" smtClean="0"/>
              <a:t> користи се </a:t>
            </a:r>
            <a:r>
              <a:rPr lang="sr-Cyrl-CS" dirty="0" smtClean="0">
                <a:solidFill>
                  <a:srgbClr val="FF0000"/>
                </a:solidFill>
              </a:rPr>
              <a:t>акузатив</a:t>
            </a:r>
            <a:r>
              <a:rPr lang="sr-Cyrl-CS" dirty="0" smtClean="0"/>
              <a:t>, а уз глаголе </a:t>
            </a:r>
            <a:r>
              <a:rPr lang="sr-Cyrl-CS" dirty="0" smtClean="0">
                <a:solidFill>
                  <a:srgbClr val="FF0000"/>
                </a:solidFill>
              </a:rPr>
              <a:t>мировања-локатив</a:t>
            </a:r>
            <a:r>
              <a:rPr lang="sr-Cyrl-CS" dirty="0" smtClean="0"/>
              <a:t>.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     </a:t>
            </a:r>
            <a:r>
              <a:rPr lang="sr-Cyrl-CS" dirty="0" smtClean="0">
                <a:solidFill>
                  <a:srgbClr val="FF0000"/>
                </a:solidFill>
              </a:rPr>
              <a:t>РАЗЛИКУЈ АКУЗАТИВ ОД ЛОКАТИВА!</a:t>
            </a:r>
            <a:endParaRPr lang="sr-Latn-C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rmAutofit/>
          </a:bodyPr>
          <a:lstStyle/>
          <a:p>
            <a:pPr>
              <a:buNone/>
            </a:pPr>
            <a:endParaRPr lang="en-US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r-Cyrl-CS" dirty="0" smtClean="0"/>
              <a:t>Он улази </a:t>
            </a:r>
            <a:r>
              <a:rPr lang="sr-Cyrl-CS" u="sng" dirty="0" smtClean="0">
                <a:solidFill>
                  <a:srgbClr val="FF0000"/>
                </a:solidFill>
              </a:rPr>
              <a:t>у ананас</a:t>
            </a:r>
            <a:r>
              <a:rPr lang="sr-Cyrl-CS" dirty="0" smtClean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srgbClr val="FF0000"/>
                </a:solidFill>
              </a:rPr>
              <a:t>      </a:t>
            </a:r>
            <a:r>
              <a:rPr lang="sr-Cyrl-CS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sr-Cyrl-CS" dirty="0" smtClean="0">
                <a:solidFill>
                  <a:srgbClr val="FF0000"/>
                </a:solidFill>
              </a:rPr>
              <a:t>           АКУЗАТИВ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r-Cyrl-CS" dirty="0" smtClean="0">
                <a:solidFill>
                  <a:srgbClr val="FF0000"/>
                </a:solidFill>
              </a:rPr>
              <a:t>           </a:t>
            </a:r>
            <a:r>
              <a:rPr lang="en-US" dirty="0" smtClean="0">
                <a:solidFill>
                  <a:srgbClr val="FF0000"/>
                </a:solidFill>
              </a:rPr>
              <a:t>                           </a:t>
            </a:r>
          </a:p>
          <a:p>
            <a:pPr>
              <a:buNone/>
            </a:pPr>
            <a:endParaRPr lang="sr-Cyrl-C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r-Cyrl-CS" dirty="0" smtClean="0">
                <a:solidFill>
                  <a:srgbClr val="FF0000"/>
                </a:solidFill>
              </a:rPr>
              <a:t>       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r-Cyrl-CS" dirty="0" smtClean="0"/>
              <a:t>Он живи </a:t>
            </a:r>
            <a:r>
              <a:rPr lang="sr-Cyrl-CS" u="sng" dirty="0" smtClean="0">
                <a:solidFill>
                  <a:srgbClr val="FF0000"/>
                </a:solidFill>
              </a:rPr>
              <a:t>у ананасу.</a:t>
            </a:r>
            <a:r>
              <a:rPr lang="en-US" dirty="0" smtClean="0">
                <a:solidFill>
                  <a:srgbClr val="FF0000"/>
                </a:solidFill>
              </a:rPr>
              <a:t>      </a:t>
            </a:r>
            <a:endParaRPr lang="sr-Cyrl-C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sr-Cyrl-CS" dirty="0" smtClean="0">
                <a:solidFill>
                  <a:srgbClr val="FF0000"/>
                </a:solidFill>
              </a:rPr>
              <a:t>            ЛОКАТИВ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r-Latn-C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r-Latn-CS" u="sng" dirty="0">
              <a:solidFill>
                <a:srgbClr val="FF0000"/>
              </a:solidFill>
            </a:endParaRPr>
          </a:p>
        </p:txBody>
      </p:sp>
      <p:pic>
        <p:nvPicPr>
          <p:cNvPr id="4" name="Picture 6" descr="torta u obliku ananasa sa figuricom sundjer bo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643050"/>
            <a:ext cx="3193771" cy="2052629"/>
          </a:xfrm>
          <a:prstGeom prst="rect">
            <a:avLst/>
          </a:prstGeom>
          <a:noFill/>
        </p:spPr>
      </p:pic>
      <p:pic>
        <p:nvPicPr>
          <p:cNvPr id="5" name="Picture 2" descr="http://jelenabogdanovic.files.wordpress.com/2012/05/a-pal-for-gary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286256"/>
            <a:ext cx="321467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4" name="il_fi" descr="http://profile.ak.fbcdn.net/hprofile-ak-snc4/211178_185943127507_1144326094_n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2438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img458.imageshack.us/img458/2425/spongebobhiswallet6v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609600"/>
            <a:ext cx="2667000" cy="2000251"/>
          </a:xfrm>
          <a:prstGeom prst="rect">
            <a:avLst/>
          </a:prstGeom>
          <a:noFill/>
        </p:spPr>
      </p:pic>
      <p:pic>
        <p:nvPicPr>
          <p:cNvPr id="6" name="Picture 14" descr="http://crtanifilm.net/slike/pozadine/sundjer-bob-kockalone-pozad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685800"/>
            <a:ext cx="29464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362200"/>
            <a:ext cx="8458200" cy="914400"/>
          </a:xfrm>
        </p:spPr>
        <p:txBody>
          <a:bodyPr>
            <a:noAutofit/>
          </a:bodyPr>
          <a:lstStyle/>
          <a:p>
            <a:r>
              <a:rPr lang="sr-Cyrl-CS" sz="7200" dirty="0" smtClean="0">
                <a:solidFill>
                  <a:srgbClr val="FF0000"/>
                </a:solidFill>
              </a:rPr>
              <a:t>        АКУЗАТИВ                            </a:t>
            </a:r>
            <a:endParaRPr lang="sr-Latn-C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686800" cy="6019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Cyrl-CS" sz="2400" dirty="0" smtClean="0">
                <a:solidFill>
                  <a:srgbClr val="FF0000"/>
                </a:solidFill>
              </a:rPr>
              <a:t>ПОДВУЦИ СВЕ РЕЧИ У АКУЗАТИВУ , А НЕ САМО ИМЕНИЦЕ!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r-Cyrl-CS" sz="2400" dirty="0" smtClean="0"/>
              <a:t>Миш је добио грип,</a:t>
            </a:r>
          </a:p>
          <a:p>
            <a:pPr>
              <a:buNone/>
            </a:pPr>
            <a:r>
              <a:rPr lang="sr-Cyrl-CS" sz="2400" dirty="0" smtClean="0"/>
              <a:t>Па је сео у џип</a:t>
            </a:r>
          </a:p>
          <a:p>
            <a:pPr>
              <a:buNone/>
            </a:pPr>
            <a:r>
              <a:rPr lang="sr-Cyrl-CS" sz="2400" dirty="0" smtClean="0"/>
              <a:t>И превалио пут дугачак</a:t>
            </a:r>
          </a:p>
          <a:p>
            <a:pPr>
              <a:buNone/>
            </a:pPr>
            <a:r>
              <a:rPr lang="sr-Cyrl-CS" sz="2400" dirty="0" smtClean="0"/>
              <a:t>Да га прегледа доктор Мачак.</a:t>
            </a:r>
          </a:p>
          <a:p>
            <a:pPr>
              <a:buNone/>
            </a:pPr>
            <a:r>
              <a:rPr lang="sr-Cyrl-CS" sz="2400" dirty="0" smtClean="0"/>
              <a:t>Доктор пацијента пипну,</a:t>
            </a:r>
          </a:p>
          <a:p>
            <a:pPr>
              <a:buNone/>
            </a:pPr>
            <a:r>
              <a:rPr lang="sr-Cyrl-CS" sz="2400" dirty="0" smtClean="0"/>
              <a:t>Пацијент нешто зуцну,</a:t>
            </a:r>
          </a:p>
          <a:p>
            <a:pPr>
              <a:buNone/>
            </a:pPr>
            <a:r>
              <a:rPr lang="sr-Cyrl-CS" sz="2400" dirty="0" smtClean="0"/>
              <a:t>Доктор му леђа пипну,</a:t>
            </a:r>
          </a:p>
          <a:p>
            <a:pPr>
              <a:buNone/>
            </a:pPr>
            <a:r>
              <a:rPr lang="sr-Cyrl-CS" sz="2400" dirty="0" smtClean="0"/>
              <a:t> па га у чело куцну.</a:t>
            </a:r>
          </a:p>
          <a:p>
            <a:pPr>
              <a:buNone/>
            </a:pPr>
            <a:r>
              <a:rPr lang="sr-Cyrl-CS" sz="2400" dirty="0" smtClean="0"/>
              <a:t>Са моје тачке гледишта,</a:t>
            </a:r>
          </a:p>
          <a:p>
            <a:pPr>
              <a:buNone/>
            </a:pPr>
            <a:r>
              <a:rPr lang="sr-Cyrl-CS" sz="2400" dirty="0" smtClean="0"/>
              <a:t>није ти ништа.</a:t>
            </a:r>
          </a:p>
          <a:p>
            <a:pPr>
              <a:buNone/>
            </a:pPr>
            <a:r>
              <a:rPr lang="sr-Cyrl-CS" sz="2400" dirty="0" smtClean="0"/>
              <a:t>То каза, то каза,</a:t>
            </a:r>
          </a:p>
          <a:p>
            <a:pPr>
              <a:buNone/>
            </a:pPr>
            <a:r>
              <a:rPr lang="sr-Cyrl-CS" sz="2400" dirty="0" smtClean="0"/>
              <a:t>Па- га смаза.                                           Љубивоје Ршумовић</a:t>
            </a:r>
            <a:endParaRPr lang="sr-Latn-C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>
            <a:noAutofit/>
          </a:bodyPr>
          <a:lstStyle/>
          <a:p>
            <a:r>
              <a:rPr lang="en-US" sz="4400" dirty="0" smtClean="0"/>
              <a:t>     </a:t>
            </a:r>
            <a:r>
              <a:rPr lang="sr-Cyrl-CS" sz="4400" dirty="0" smtClean="0"/>
              <a:t>         </a:t>
            </a:r>
            <a:r>
              <a:rPr lang="en-US" sz="4400" dirty="0" smtClean="0"/>
              <a:t> </a:t>
            </a:r>
            <a:r>
              <a:rPr lang="sr-Cyrl-CS" sz="4400" dirty="0" smtClean="0">
                <a:solidFill>
                  <a:srgbClr val="FF0000"/>
                </a:solidFill>
              </a:rPr>
              <a:t>ДОМАЋИ  задатак</a:t>
            </a:r>
            <a:br>
              <a:rPr lang="sr-Cyrl-CS" sz="4400" dirty="0" smtClean="0">
                <a:solidFill>
                  <a:srgbClr val="FF0000"/>
                </a:solidFill>
              </a:rPr>
            </a:br>
            <a:endParaRPr lang="sr-Latn-C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28670"/>
            <a:ext cx="8686800" cy="515145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r-Cyrl-CS" dirty="0" smtClean="0">
                <a:solidFill>
                  <a:srgbClr val="FF0000"/>
                </a:solidFill>
              </a:rPr>
              <a:t>ГРАМАТИКА, стр. 21. и 22.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sr-Cyrl-CS" dirty="0" smtClean="0">
                <a:solidFill>
                  <a:srgbClr val="FF0000"/>
                </a:solidFill>
              </a:rPr>
              <a:t>кузатив</a:t>
            </a:r>
          </a:p>
          <a:p>
            <a:pPr>
              <a:buNone/>
            </a:pPr>
            <a:r>
              <a:rPr lang="sr-Cyrl-CS" sz="3000" dirty="0" smtClean="0">
                <a:solidFill>
                  <a:srgbClr val="FF0000"/>
                </a:solidFill>
              </a:rPr>
              <a:t>1.</a:t>
            </a:r>
            <a:r>
              <a:rPr lang="sr-Cyrl-CS" sz="3000" dirty="0" smtClean="0">
                <a:solidFill>
                  <a:schemeClr val="tx1"/>
                </a:solidFill>
              </a:rPr>
              <a:t> Подвуци именице у следећем тексту:</a:t>
            </a:r>
            <a:endParaRPr lang="sr-Latn-CS" sz="3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sr-Cyrl-CS" sz="3000" dirty="0" smtClean="0"/>
              <a:t>Данас је наставница прозвала Ану да одговара историју. Пошто Ана ниједну годину није знала, погледала је наставницу изненађено :</a:t>
            </a:r>
            <a:endParaRPr lang="sr-Latn-CS" sz="3000" dirty="0" smtClean="0"/>
          </a:p>
          <a:p>
            <a:pPr>
              <a:buNone/>
            </a:pPr>
            <a:r>
              <a:rPr lang="sr-Cyrl-CS" sz="3000" dirty="0" smtClean="0"/>
              <a:t>- Мислила сам да не треба учити године, већ само векове.</a:t>
            </a:r>
            <a:endParaRPr lang="sr-Latn-CS" sz="3000" dirty="0" smtClean="0"/>
          </a:p>
          <a:p>
            <a:pPr>
              <a:buNone/>
            </a:pPr>
            <a:r>
              <a:rPr lang="sr-Cyrl-CS" sz="3000" dirty="0" smtClean="0"/>
              <a:t>Наставница се насмешила и запитала је:</a:t>
            </a:r>
            <a:endParaRPr lang="sr-Latn-CS" sz="3000" dirty="0" smtClean="0"/>
          </a:p>
          <a:p>
            <a:pPr>
              <a:buNone/>
            </a:pPr>
            <a:r>
              <a:rPr lang="sr-Cyrl-CS" sz="3000" dirty="0" smtClean="0"/>
              <a:t>-Кад желишда знаш кад је неко рођен, да ли га питаш у ком веку је рођен или које године?</a:t>
            </a:r>
            <a:endParaRPr lang="sr-Latn-CS" sz="3000" dirty="0" smtClean="0"/>
          </a:p>
          <a:p>
            <a:pPr>
              <a:buNone/>
            </a:pPr>
            <a:r>
              <a:rPr lang="sr-Cyrl-CS" sz="3000" dirty="0" smtClean="0">
                <a:solidFill>
                  <a:schemeClr val="tx1"/>
                </a:solidFill>
              </a:rPr>
              <a:t>Издвој само оне именице које добијаш на питање КОГА? ИЛИ ШТА?</a:t>
            </a:r>
          </a:p>
          <a:p>
            <a:pPr>
              <a:buNone/>
            </a:pPr>
            <a:r>
              <a:rPr lang="sr-Cyrl-CS" sz="3000" dirty="0" smtClean="0"/>
              <a:t>_____  _________ ________ _______ _____     _______</a:t>
            </a:r>
            <a:endParaRPr lang="sr-Latn-CS" sz="3000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4400" dirty="0" smtClean="0"/>
              <a:t> </a:t>
            </a:r>
            <a:r>
              <a:rPr lang="en-US" sz="4400" dirty="0" smtClean="0"/>
              <a:t>              </a:t>
            </a:r>
            <a:r>
              <a:rPr lang="sr-Cyrl-CS" sz="4400" dirty="0" smtClean="0">
                <a:solidFill>
                  <a:srgbClr val="FF0000"/>
                </a:solidFill>
              </a:rPr>
              <a:t>ДОМАЋИ  задатак</a:t>
            </a:r>
            <a:endParaRPr lang="sr-Latn-C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6868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sr-Cyrl-CS" dirty="0" smtClean="0">
                <a:solidFill>
                  <a:srgbClr val="FF0000"/>
                </a:solidFill>
              </a:rPr>
              <a:t>2.</a:t>
            </a:r>
            <a:r>
              <a:rPr lang="sr-Cyrl-CS" dirty="0" smtClean="0">
                <a:solidFill>
                  <a:schemeClr val="tx1"/>
                </a:solidFill>
              </a:rPr>
              <a:t>Шта означавају ове именице у датом тексту? Појам или особу која трпи радњу ,или самог вршиоца радње?___________</a:t>
            </a:r>
          </a:p>
          <a:p>
            <a:pPr>
              <a:buNone/>
            </a:pPr>
            <a:r>
              <a:rPr lang="sr-Cyrl-CS" dirty="0" smtClean="0">
                <a:solidFill>
                  <a:srgbClr val="FF0000"/>
                </a:solidFill>
              </a:rPr>
              <a:t>3.</a:t>
            </a:r>
            <a:r>
              <a:rPr lang="sr-Cyrl-CS" dirty="0" smtClean="0">
                <a:solidFill>
                  <a:schemeClr val="tx1"/>
                </a:solidFill>
              </a:rPr>
              <a:t>Издвојене именице су у акузативу једнине, а две у акузативу множине. То су именице_________ и _________.</a:t>
            </a:r>
          </a:p>
          <a:p>
            <a:pPr>
              <a:buNone/>
            </a:pPr>
            <a:r>
              <a:rPr lang="sr-Cyrl-CS" dirty="0" smtClean="0">
                <a:solidFill>
                  <a:srgbClr val="FF0000"/>
                </a:solidFill>
              </a:rPr>
              <a:t>4</a:t>
            </a:r>
            <a:r>
              <a:rPr lang="sr-Cyrl-CS" dirty="0" smtClean="0">
                <a:solidFill>
                  <a:schemeClr val="tx1"/>
                </a:solidFill>
              </a:rPr>
              <a:t>. Подвуци именице у акузативу у следећој пословици:</a:t>
            </a:r>
          </a:p>
          <a:p>
            <a:pPr>
              <a:buNone/>
            </a:pPr>
            <a:r>
              <a:rPr lang="sr-Cyrl-CS" dirty="0" smtClean="0"/>
              <a:t>Дрво се на дрво наслања, а човек на човека!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</a:t>
            </a:r>
            <a:r>
              <a:rPr lang="sr-Cyrl-CS" dirty="0" smtClean="0">
                <a:solidFill>
                  <a:srgbClr val="FF0000"/>
                </a:solidFill>
              </a:rPr>
              <a:t>ИГРА:  ПАНТОМИМА СА СУНЂЕР БОБОМ</a:t>
            </a:r>
            <a:endParaRPr lang="sr-Latn-C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01332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r-Cyrl-CS" dirty="0" smtClean="0"/>
              <a:t>Један ученик изађе испред табле и наставник му покаже слике Сунђер Боба и другара како раде најразличитије ствари. Ученик мора то што види на слици да покаже одељењу кроз пантомиму. Остали ученици погађају радњу на слици , али морају да одговоре у акузативу.</a:t>
            </a:r>
          </a:p>
          <a:p>
            <a:pPr>
              <a:buNone/>
            </a:pPr>
            <a:r>
              <a:rPr lang="sr-Cyrl-CS" dirty="0" smtClean="0"/>
              <a:t>Пример:  Шта ради Сунђер Боб на овој слици? Пантомима. Ученици погађају. Сунђер Боб пере зубе. Потом ученик који је то рекао излази пред таблу, напише то, па подвлачи реч која је у акузативу.   И тако редом.  5-7 слика, у зависности од времена.</a:t>
            </a:r>
            <a:endParaRPr lang="sr-Latn-CS" dirty="0"/>
          </a:p>
        </p:txBody>
      </p:sp>
      <p:pic>
        <p:nvPicPr>
          <p:cNvPr id="4" name="Picture 3" descr="pere zu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5572140"/>
            <a:ext cx="2214578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 fontScale="90000"/>
          </a:bodyPr>
          <a:lstStyle/>
          <a:p>
            <a:r>
              <a:rPr lang="sr-Cyrl-CS" dirty="0" smtClean="0"/>
              <a:t>                     </a:t>
            </a:r>
            <a:r>
              <a:rPr lang="sr-Cyrl-CS" dirty="0" smtClean="0">
                <a:solidFill>
                  <a:srgbClr val="FF0000"/>
                </a:solidFill>
              </a:rPr>
              <a:t>Прављење паноа</a:t>
            </a:r>
            <a:endParaRPr lang="sr-Latn-C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57232"/>
            <a:ext cx="8686800" cy="522289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r-Cyrl-CS" dirty="0" smtClean="0"/>
              <a:t>  Наставница доноси пано који се допуњује на сваком часу обраде падежа. </a:t>
            </a:r>
            <a:endParaRPr lang="en-US" dirty="0" smtClean="0"/>
          </a:p>
          <a:p>
            <a:pPr>
              <a:buNone/>
            </a:pPr>
            <a:r>
              <a:rPr lang="sr-Cyrl-CS" dirty="0" smtClean="0"/>
              <a:t>  Позива ученике: ``Опишите </a:t>
            </a:r>
            <a:r>
              <a:rPr lang="en-US" dirty="0" smtClean="0"/>
              <a:t>o</a:t>
            </a:r>
            <a:r>
              <a:rPr lang="sr-Cyrl-CS" dirty="0" smtClean="0"/>
              <a:t>ву сличицу помоћу акузатива!``.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sr-Cyrl-CS" dirty="0" smtClean="0"/>
              <a:t>  Када добије очекивани одговор, та сличица се лепи на пано на месту за акузатив. Дописују и ту реченицу за пример за акузатив.              `` Сунђер Боб јаше________``. Имена падежа и падежна питања унапред су исписана на паноу, ради уштеде времена.</a:t>
            </a:r>
            <a:endParaRPr lang="sr-Latn-CS" dirty="0"/>
          </a:p>
        </p:txBody>
      </p:sp>
      <p:pic>
        <p:nvPicPr>
          <p:cNvPr id="14338" name="Picture 2" descr="http://sphotos-d.ak.fbcdn.net/hphotos-ak-snc6/408437_446178272102396_1907325755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214554"/>
            <a:ext cx="1285884" cy="975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4" name="il_fi" descr="http://4.bp.blogspot.com/-m4yQ6jpboKw/T7AthA2O8YI/AAAAAAAAACY/biV3N8TzYKY/s1600/BOB_ocp_w250_h35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57200"/>
            <a:ext cx="480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          </a:t>
            </a:r>
            <a:r>
              <a:rPr lang="sr-Cyrl-CS" dirty="0" smtClean="0">
                <a:solidFill>
                  <a:srgbClr val="FF0000"/>
                </a:solidFill>
              </a:rPr>
              <a:t>ПОГЛЕДАЈМО ЦРТАНИ ФИЛМ!</a:t>
            </a:r>
            <a:endParaRPr lang="sr-Latn-CS" dirty="0">
              <a:solidFill>
                <a:srgbClr val="FF0000"/>
              </a:solidFill>
            </a:endParaRPr>
          </a:p>
        </p:txBody>
      </p:sp>
      <p:pic>
        <p:nvPicPr>
          <p:cNvPr id="4" name="konvertovani lignjoslav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67588" y="1714488"/>
            <a:ext cx="5747618" cy="3869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Cyrl-CS" sz="9600" dirty="0" smtClean="0"/>
              <a:t> </a:t>
            </a:r>
            <a:r>
              <a:rPr lang="sr-Cyrl-CS" sz="9600" dirty="0" smtClean="0">
                <a:solidFill>
                  <a:srgbClr val="FF0000"/>
                </a:solidFill>
              </a:rPr>
              <a:t>КОГА</a:t>
            </a:r>
            <a:r>
              <a:rPr lang="sr-Cyrl-CS" sz="9600" dirty="0" smtClean="0"/>
              <a:t> </a:t>
            </a:r>
            <a:r>
              <a:rPr lang="sr-Cyrl-CS" sz="6600" dirty="0" smtClean="0"/>
              <a:t>служе Сунђер Боб и Патрик? </a:t>
            </a:r>
            <a:endParaRPr lang="sr-Latn-C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Cyrl-CS" sz="9600" dirty="0" smtClean="0"/>
              <a:t> </a:t>
            </a:r>
            <a:r>
              <a:rPr lang="sr-Cyrl-CS" sz="9600" dirty="0" smtClean="0">
                <a:solidFill>
                  <a:srgbClr val="FF0000"/>
                </a:solidFill>
              </a:rPr>
              <a:t>ШТА</a:t>
            </a:r>
            <a:r>
              <a:rPr lang="sr-Cyrl-CS" sz="9600" dirty="0" smtClean="0"/>
              <a:t> </a:t>
            </a:r>
            <a:r>
              <a:rPr lang="sr-Cyrl-CS" sz="6600" dirty="0" smtClean="0"/>
              <a:t>МУ      ДОНОСЕ? </a:t>
            </a:r>
            <a:endParaRPr lang="sr-Latn-C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CS" dirty="0" smtClean="0"/>
              <a:t>Сунђер Боб и Патрик служе Лигњослава.</a:t>
            </a:r>
          </a:p>
          <a:p>
            <a:pPr>
              <a:buNone/>
            </a:pPr>
            <a:r>
              <a:rPr lang="sr-Cyrl-CS" dirty="0" smtClean="0">
                <a:solidFill>
                  <a:srgbClr val="FF0000"/>
                </a:solidFill>
              </a:rPr>
              <a:t>                                                       КОГА?</a:t>
            </a:r>
          </a:p>
          <a:p>
            <a:pPr>
              <a:buNone/>
            </a:pPr>
            <a:r>
              <a:rPr lang="sr-Cyrl-CS" dirty="0" smtClean="0"/>
              <a:t>Сунђер Боб даје грожђе и банану. </a:t>
            </a:r>
          </a:p>
          <a:p>
            <a:pPr>
              <a:buNone/>
            </a:pPr>
            <a:r>
              <a:rPr lang="sr-Cyrl-CS" smtClean="0"/>
              <a:t>                             </a:t>
            </a:r>
            <a:r>
              <a:rPr lang="sr-Cyrl-CS" smtClean="0">
                <a:solidFill>
                  <a:srgbClr val="FF0000"/>
                </a:solidFill>
              </a:rPr>
              <a:t>ШТА?       </a:t>
            </a:r>
            <a:r>
              <a:rPr lang="sr-Cyrl-CS" dirty="0" smtClean="0">
                <a:solidFill>
                  <a:srgbClr val="FF0000"/>
                </a:solidFill>
              </a:rPr>
              <a:t>ШТА?      </a:t>
            </a:r>
          </a:p>
          <a:p>
            <a:pPr>
              <a:buNone/>
            </a:pPr>
            <a:r>
              <a:rPr lang="sr-Cyrl-CS" dirty="0" smtClean="0"/>
              <a:t>Патрик баца лубеницу и питу.</a:t>
            </a:r>
          </a:p>
          <a:p>
            <a:pPr>
              <a:buNone/>
            </a:pPr>
            <a:r>
              <a:rPr lang="sr-Cyrl-CS" dirty="0" smtClean="0"/>
              <a:t>                         </a:t>
            </a:r>
            <a:r>
              <a:rPr lang="sr-Cyrl-CS" dirty="0" smtClean="0">
                <a:solidFill>
                  <a:srgbClr val="FF0000"/>
                </a:solidFill>
              </a:rPr>
              <a:t>ШТА?      ШТА? </a:t>
            </a:r>
            <a:endParaRPr lang="sr-Latn-C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CS" dirty="0" smtClean="0"/>
              <a:t> Акузатив је 4. падеж.  Добија се на питања </a:t>
            </a:r>
            <a:r>
              <a:rPr lang="sr-Cyrl-CS" dirty="0" smtClean="0">
                <a:solidFill>
                  <a:srgbClr val="FF0000"/>
                </a:solidFill>
              </a:rPr>
              <a:t>КОГА? ШТА?  </a:t>
            </a:r>
            <a:r>
              <a:rPr lang="sr-Cyrl-C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Зависан је падеж.</a:t>
            </a:r>
            <a:endParaRPr lang="sr-Latn-C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 smtClean="0"/>
              <a:t>Подвуци објекат у следећим реченицама:</a:t>
            </a:r>
          </a:p>
          <a:p>
            <a:pPr>
              <a:buNone/>
            </a:pPr>
            <a:r>
              <a:rPr lang="sr-Cyrl-CS" dirty="0" smtClean="0"/>
              <a:t>    Патрик баца лубеницу.</a:t>
            </a:r>
          </a:p>
          <a:p>
            <a:pPr>
              <a:buNone/>
            </a:pPr>
            <a:r>
              <a:rPr lang="sr-Cyrl-CS" dirty="0" smtClean="0"/>
              <a:t>                          </a:t>
            </a:r>
            <a:r>
              <a:rPr lang="sr-Cyrl-CS" dirty="0" smtClean="0">
                <a:solidFill>
                  <a:srgbClr val="FF0000"/>
                </a:solidFill>
              </a:rPr>
              <a:t>ОБЈЕКАТ</a:t>
            </a:r>
          </a:p>
          <a:p>
            <a:pPr>
              <a:buNone/>
            </a:pPr>
            <a:r>
              <a:rPr lang="sr-Cyrl-CS" dirty="0" smtClean="0">
                <a:solidFill>
                  <a:srgbClr val="FF0000"/>
                </a:solidFill>
              </a:rPr>
              <a:t>    </a:t>
            </a:r>
            <a:r>
              <a:rPr lang="sr-Cyrl-C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Сунђер Боб даје грожђе. </a:t>
            </a:r>
          </a:p>
          <a:p>
            <a:pPr>
              <a:buNone/>
            </a:pPr>
            <a:r>
              <a:rPr lang="sr-Cyrl-C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</a:t>
            </a:r>
            <a:r>
              <a:rPr lang="sr-Cyrl-CS" dirty="0" smtClean="0">
                <a:solidFill>
                  <a:srgbClr val="FF0000"/>
                </a:solidFill>
              </a:rPr>
              <a:t>ОБЈЕКАТ</a:t>
            </a:r>
          </a:p>
          <a:p>
            <a:pPr>
              <a:buNone/>
            </a:pPr>
            <a:r>
              <a:rPr lang="sr-Cyrl-CS" dirty="0" smtClean="0"/>
              <a:t>У ком је падежу?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1960</TotalTime>
  <Words>883</Words>
  <Application>Microsoft PowerPoint</Application>
  <PresentationFormat>On-screen Show (4:3)</PresentationFormat>
  <Paragraphs>133</Paragraphs>
  <Slides>24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Trek</vt:lpstr>
      <vt:lpstr>Document</vt:lpstr>
      <vt:lpstr>Presentation</vt:lpstr>
      <vt:lpstr>Slide 1</vt:lpstr>
      <vt:lpstr>Slide 2</vt:lpstr>
      <vt:lpstr>Slide 3</vt:lpstr>
      <vt:lpstr>          ПОГЛЕДАЈМО ЦРТАНИ ФИЛМ!</vt:lpstr>
      <vt:lpstr>Slide 5</vt:lpstr>
      <vt:lpstr>Slide 6</vt:lpstr>
      <vt:lpstr>Slide 7</vt:lpstr>
      <vt:lpstr>Slide 8</vt:lpstr>
      <vt:lpstr>Slide 9</vt:lpstr>
      <vt:lpstr>Slide 10</vt:lpstr>
      <vt:lpstr>    РАЗЛИКУЈ НОМИНАТИВ ОД АКУЗАТИВА!</vt:lpstr>
      <vt:lpstr>Slide 12</vt:lpstr>
      <vt:lpstr>Slide 13</vt:lpstr>
      <vt:lpstr>Slide 14</vt:lpstr>
      <vt:lpstr>Slide 15</vt:lpstr>
      <vt:lpstr>Slide 16</vt:lpstr>
      <vt:lpstr>Slide 17</vt:lpstr>
      <vt:lpstr>     РАЗЛИКУЈ АКУЗАТИВ ОД ЛОКАТИВА!</vt:lpstr>
      <vt:lpstr>Slide 19</vt:lpstr>
      <vt:lpstr>Slide 20</vt:lpstr>
      <vt:lpstr>               ДОМАЋИ  задатак </vt:lpstr>
      <vt:lpstr>               ДОМАЋИ  задатак</vt:lpstr>
      <vt:lpstr>      ИГРА:  ПАНТОМИМА СА СУНЂЕР БОБОМ</vt:lpstr>
      <vt:lpstr>                     Прављење паноа</vt:lpstr>
    </vt:vector>
  </TitlesOfParts>
  <Company>CET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Milos M.</dc:creator>
  <cp:lastModifiedBy>Milka</cp:lastModifiedBy>
  <cp:revision>239</cp:revision>
  <cp:lastPrinted>1601-01-01T00:00:00Z</cp:lastPrinted>
  <dcterms:created xsi:type="dcterms:W3CDTF">2005-03-02T08:24:37Z</dcterms:created>
  <dcterms:modified xsi:type="dcterms:W3CDTF">2014-04-06T08:20:00Z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TC010731071033</vt:lpwstr>
  </property>
</Properties>
</file>