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78" r:id="rId5"/>
    <p:sldId id="268" r:id="rId6"/>
    <p:sldId id="281" r:id="rId7"/>
    <p:sldId id="269" r:id="rId8"/>
    <p:sldId id="282" r:id="rId9"/>
    <p:sldId id="272" r:id="rId10"/>
    <p:sldId id="285" r:id="rId11"/>
    <p:sldId id="286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16" autoAdjust="0"/>
    <p:restoredTop sz="94660"/>
  </p:normalViewPr>
  <p:slideViewPr>
    <p:cSldViewPr snapToGrid="0">
      <p:cViewPr varScale="1">
        <p:scale>
          <a:sx n="71" d="100"/>
          <a:sy n="71" d="100"/>
        </p:scale>
        <p:origin x="-61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6B71A-9217-40D0-BF50-F7832A8E4873}" type="datetimeFigureOut">
              <a:rPr lang="sr-Latn-RS" smtClean="0"/>
              <a:pPr/>
              <a:t>7.2.2016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03185-EA9F-4054-822C-1F501C4515B9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944267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6B71A-9217-40D0-BF50-F7832A8E4873}" type="datetimeFigureOut">
              <a:rPr lang="sr-Latn-RS" smtClean="0"/>
              <a:pPr/>
              <a:t>7.2.2016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03185-EA9F-4054-822C-1F501C4515B9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544680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6B71A-9217-40D0-BF50-F7832A8E4873}" type="datetimeFigureOut">
              <a:rPr lang="sr-Latn-RS" smtClean="0"/>
              <a:pPr/>
              <a:t>7.2.2016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03185-EA9F-4054-822C-1F501C4515B9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79388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6B71A-9217-40D0-BF50-F7832A8E4873}" type="datetimeFigureOut">
              <a:rPr lang="sr-Latn-RS" smtClean="0"/>
              <a:pPr/>
              <a:t>7.2.2016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03185-EA9F-4054-822C-1F501C4515B9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492795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6B71A-9217-40D0-BF50-F7832A8E4873}" type="datetimeFigureOut">
              <a:rPr lang="sr-Latn-RS" smtClean="0"/>
              <a:pPr/>
              <a:t>7.2.2016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03185-EA9F-4054-822C-1F501C4515B9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4104524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6B71A-9217-40D0-BF50-F7832A8E4873}" type="datetimeFigureOut">
              <a:rPr lang="sr-Latn-RS" smtClean="0"/>
              <a:pPr/>
              <a:t>7.2.2016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03185-EA9F-4054-822C-1F501C4515B9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094881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6B71A-9217-40D0-BF50-F7832A8E4873}" type="datetimeFigureOut">
              <a:rPr lang="sr-Latn-RS" smtClean="0"/>
              <a:pPr/>
              <a:t>7.2.2016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03185-EA9F-4054-822C-1F501C4515B9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14591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6B71A-9217-40D0-BF50-F7832A8E4873}" type="datetimeFigureOut">
              <a:rPr lang="sr-Latn-RS" smtClean="0"/>
              <a:pPr/>
              <a:t>7.2.2016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03185-EA9F-4054-822C-1F501C4515B9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027391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6B71A-9217-40D0-BF50-F7832A8E4873}" type="datetimeFigureOut">
              <a:rPr lang="sr-Latn-RS" smtClean="0"/>
              <a:pPr/>
              <a:t>7.2.2016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03185-EA9F-4054-822C-1F501C4515B9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800940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6B71A-9217-40D0-BF50-F7832A8E4873}" type="datetimeFigureOut">
              <a:rPr lang="sr-Latn-RS" smtClean="0"/>
              <a:pPr/>
              <a:t>7.2.2016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03185-EA9F-4054-822C-1F501C4515B9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140647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6B71A-9217-40D0-BF50-F7832A8E4873}" type="datetimeFigureOut">
              <a:rPr lang="sr-Latn-RS" smtClean="0"/>
              <a:pPr/>
              <a:t>7.2.2016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03185-EA9F-4054-822C-1F501C4515B9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3363038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6B71A-9217-40D0-BF50-F7832A8E4873}" type="datetimeFigureOut">
              <a:rPr lang="sr-Latn-RS" smtClean="0"/>
              <a:pPr/>
              <a:t>7.2.2016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03185-EA9F-4054-822C-1F501C4515B9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613245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b="1" dirty="0" smtClean="0"/>
              <a:t>Предикат</a:t>
            </a:r>
            <a:endParaRPr lang="sr-Latn-R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432524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5585" y="1500693"/>
            <a:ext cx="2313500" cy="155734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</a:rPr>
              <a:t>СЛОЖЕН ИМЕНСКИ ПРЕДИКАТ</a:t>
            </a:r>
            <a:endParaRPr lang="sr-Latn-RS" sz="2400" b="1" dirty="0">
              <a:solidFill>
                <a:schemeClr val="tx1"/>
              </a:solidFill>
            </a:endParaRPr>
          </a:p>
        </p:txBody>
      </p:sp>
      <p:sp>
        <p:nvSpPr>
          <p:cNvPr id="21" name="Equal 20"/>
          <p:cNvSpPr/>
          <p:nvPr/>
        </p:nvSpPr>
        <p:spPr>
          <a:xfrm>
            <a:off x="2452337" y="2061112"/>
            <a:ext cx="797305" cy="591670"/>
          </a:xfrm>
          <a:prstGeom prst="mathEqual">
            <a:avLst>
              <a:gd name="adj1" fmla="val 23520"/>
              <a:gd name="adj2" fmla="val 1854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3404770" y="1577020"/>
            <a:ext cx="2829918" cy="164592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</a:rPr>
              <a:t>ГЛАГОЛ НЕПОТПУНОГ ЗНАЧЕЊА</a:t>
            </a:r>
            <a:endParaRPr lang="sr-Latn-RS" sz="2400" b="1" dirty="0">
              <a:solidFill>
                <a:schemeClr val="tx1"/>
              </a:solidFill>
            </a:endParaRPr>
          </a:p>
        </p:txBody>
      </p:sp>
      <p:sp>
        <p:nvSpPr>
          <p:cNvPr id="23" name="Plus 22"/>
          <p:cNvSpPr/>
          <p:nvPr/>
        </p:nvSpPr>
        <p:spPr>
          <a:xfrm>
            <a:off x="6298857" y="2039598"/>
            <a:ext cx="634702" cy="720763"/>
          </a:xfrm>
          <a:prstGeom prst="mathPlu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4" name="Down Arrow 23"/>
          <p:cNvSpPr/>
          <p:nvPr/>
        </p:nvSpPr>
        <p:spPr>
          <a:xfrm>
            <a:off x="4265405" y="3592242"/>
            <a:ext cx="322729" cy="580913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5" name="Oval 24"/>
          <p:cNvSpPr/>
          <p:nvPr/>
        </p:nvSpPr>
        <p:spPr>
          <a:xfrm>
            <a:off x="2452337" y="4543951"/>
            <a:ext cx="3117030" cy="204395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</a:rPr>
              <a:t>МОЋИ, МОРАТИ, ХТЕТИ, СМЕТИ, ЖЕЛЕТИ, ПРЕСТАТИ...</a:t>
            </a:r>
            <a:endParaRPr lang="sr-Latn-RS" sz="2400" b="1" dirty="0">
              <a:solidFill>
                <a:schemeClr val="tx1"/>
              </a:solidFill>
            </a:endParaRPr>
          </a:p>
        </p:txBody>
      </p:sp>
      <p:sp>
        <p:nvSpPr>
          <p:cNvPr id="26" name="Down Arrow 25"/>
          <p:cNvSpPr/>
          <p:nvPr/>
        </p:nvSpPr>
        <p:spPr>
          <a:xfrm rot="14171039">
            <a:off x="7123554" y="1541708"/>
            <a:ext cx="391281" cy="8563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7" name="Oval 26"/>
          <p:cNvSpPr/>
          <p:nvPr/>
        </p:nvSpPr>
        <p:spPr>
          <a:xfrm rot="299506">
            <a:off x="6293254" y="95461"/>
            <a:ext cx="3124484" cy="1554316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</a:rPr>
              <a:t>ПОМОЋНИ ГЛАГОЛ БИТИ У ИНФИНИТИВУ</a:t>
            </a:r>
            <a:endParaRPr lang="sr-Latn-RS" sz="2400" b="1" dirty="0">
              <a:solidFill>
                <a:schemeClr val="tx1"/>
              </a:solidFill>
            </a:endParaRPr>
          </a:p>
        </p:txBody>
      </p:sp>
      <p:sp>
        <p:nvSpPr>
          <p:cNvPr id="28" name="Down Arrow 27"/>
          <p:cNvSpPr/>
          <p:nvPr/>
        </p:nvSpPr>
        <p:spPr>
          <a:xfrm rot="17985507">
            <a:off x="7259008" y="2573818"/>
            <a:ext cx="370112" cy="11464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9" name="Oval 28"/>
          <p:cNvSpPr/>
          <p:nvPr/>
        </p:nvSpPr>
        <p:spPr>
          <a:xfrm rot="19681765">
            <a:off x="6232728" y="3789577"/>
            <a:ext cx="3489237" cy="19110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</a:rPr>
              <a:t>ДА + ПОМОЋНИ ГЛАГОЛ БИТИ У ПРЕЗЕНТУ</a:t>
            </a:r>
            <a:endParaRPr lang="sr-Latn-RS" sz="2400" b="1" dirty="0">
              <a:solidFill>
                <a:schemeClr val="tx1"/>
              </a:solidFill>
            </a:endParaRPr>
          </a:p>
        </p:txBody>
      </p:sp>
      <p:sp>
        <p:nvSpPr>
          <p:cNvPr id="12" name="Plus 11"/>
          <p:cNvSpPr/>
          <p:nvPr/>
        </p:nvSpPr>
        <p:spPr>
          <a:xfrm>
            <a:off x="8542612" y="2061112"/>
            <a:ext cx="634702" cy="720763"/>
          </a:xfrm>
          <a:prstGeom prst="mathPlu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" name="Oval 2"/>
          <p:cNvSpPr/>
          <p:nvPr/>
        </p:nvSpPr>
        <p:spPr>
          <a:xfrm>
            <a:off x="9516278" y="1678194"/>
            <a:ext cx="2442175" cy="17104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</a:rPr>
              <a:t>ИМЕНСКА РЕЧ</a:t>
            </a:r>
            <a:endParaRPr lang="sr-Latn-R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69283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1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91709" y="2789381"/>
            <a:ext cx="32383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8000" b="1" dirty="0" smtClean="0">
                <a:latin typeface="Century Schoolbook" panose="02040604050505020304" pitchFamily="18" charset="0"/>
                <a:cs typeface="Arial" panose="020B0604020202020204" pitchFamily="34" charset="0"/>
              </a:rPr>
              <a:t>КРАЈ</a:t>
            </a:r>
            <a:endParaRPr lang="sr-Latn-RS" sz="8000" b="1" dirty="0">
              <a:latin typeface="Century Schoolbook" panose="020406040505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8551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67497" y="2223943"/>
            <a:ext cx="4664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Из далека је допирао шум таласа.</a:t>
            </a:r>
            <a:endParaRPr lang="sr-Latn-R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67497" y="3528646"/>
            <a:ext cx="34282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Дечак изненада побеже.</a:t>
            </a:r>
            <a:endParaRPr lang="sr-Latn-R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55762" y="4833349"/>
            <a:ext cx="5835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Легао је у кревет покривши се преко главе.</a:t>
            </a:r>
            <a:endParaRPr lang="sr-Latn-R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142391" y="2416210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solidFill>
                  <a:srgbClr val="C00000"/>
                </a:solidFill>
              </a:rPr>
              <a:t>_____________</a:t>
            </a:r>
            <a:endParaRPr lang="sr-Latn-RS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84930" y="3720913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solidFill>
                  <a:srgbClr val="C00000"/>
                </a:solidFill>
              </a:rPr>
              <a:t>_________</a:t>
            </a:r>
            <a:endParaRPr lang="sr-Latn-RS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5762" y="5064181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solidFill>
                  <a:srgbClr val="C00000"/>
                </a:solidFill>
              </a:rPr>
              <a:t>__________</a:t>
            </a:r>
            <a:endParaRPr lang="sr-Latn-RS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25176" y="1222073"/>
            <a:ext cx="4804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>
                <a:solidFill>
                  <a:srgbClr val="C00000"/>
                </a:solidFill>
              </a:rPr>
              <a:t>г</a:t>
            </a:r>
            <a:r>
              <a:rPr lang="sr-Cyrl-RS" sz="2400" dirty="0" smtClean="0">
                <a:solidFill>
                  <a:srgbClr val="C00000"/>
                </a:solidFill>
              </a:rPr>
              <a:t>лагол у личном глаголском облику</a:t>
            </a:r>
            <a:endParaRPr lang="sr-Latn-RS" sz="2400" dirty="0">
              <a:solidFill>
                <a:srgbClr val="C00000"/>
              </a:solidFill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3007298" y="1806360"/>
            <a:ext cx="138546" cy="413041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9" name="Right Brace 18"/>
          <p:cNvSpPr/>
          <p:nvPr/>
        </p:nvSpPr>
        <p:spPr>
          <a:xfrm>
            <a:off x="6961922" y="2416210"/>
            <a:ext cx="357011" cy="2765390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0" name="TextBox 19"/>
          <p:cNvSpPr txBox="1"/>
          <p:nvPr/>
        </p:nvSpPr>
        <p:spPr>
          <a:xfrm>
            <a:off x="7699807" y="3305414"/>
            <a:ext cx="14757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>
                <a:solidFill>
                  <a:srgbClr val="C00000"/>
                </a:solidFill>
              </a:rPr>
              <a:t>г</a:t>
            </a:r>
            <a:r>
              <a:rPr lang="sr-Cyrl-RS" sz="2400" b="1" dirty="0" smtClean="0">
                <a:solidFill>
                  <a:srgbClr val="C00000"/>
                </a:solidFill>
              </a:rPr>
              <a:t>лаголски</a:t>
            </a:r>
          </a:p>
          <a:p>
            <a:r>
              <a:rPr lang="sr-Cyrl-RS" sz="2400" b="1" dirty="0" smtClean="0">
                <a:solidFill>
                  <a:srgbClr val="C00000"/>
                </a:solidFill>
              </a:rPr>
              <a:t>предикат</a:t>
            </a:r>
            <a:endParaRPr lang="sr-Latn-RS" sz="2400" b="1" dirty="0">
              <a:solidFill>
                <a:srgbClr val="C00000"/>
              </a:solidFill>
            </a:endParaRPr>
          </a:p>
        </p:txBody>
      </p:sp>
      <p:sp>
        <p:nvSpPr>
          <p:cNvPr id="3" name="Rounded Rectangular Callout 2"/>
          <p:cNvSpPr/>
          <p:nvPr/>
        </p:nvSpPr>
        <p:spPr>
          <a:xfrm>
            <a:off x="450261" y="195809"/>
            <a:ext cx="6534520" cy="828776"/>
          </a:xfrm>
          <a:prstGeom prst="wedgeRoundRectCallout">
            <a:avLst>
              <a:gd name="adj1" fmla="val 77051"/>
              <a:gd name="adj2" fmla="val 37607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 smtClean="0">
                <a:solidFill>
                  <a:schemeClr val="tx1"/>
                </a:solidFill>
              </a:rPr>
              <a:t>Подвуци предикате у следећим реченицама:</a:t>
            </a:r>
            <a:endParaRPr lang="sr-Latn-RS" sz="2400" dirty="0">
              <a:solidFill>
                <a:schemeClr val="tx1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47194" y="-182673"/>
            <a:ext cx="4251977" cy="4804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14073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4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4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3" grpId="0"/>
      <p:bldP spid="18" grpId="0" animBg="1"/>
      <p:bldP spid="19" grpId="0" animBg="1"/>
      <p:bldP spid="20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19599" y="2773440"/>
            <a:ext cx="5835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u="sng" dirty="0">
                <a:solidFill>
                  <a:srgbClr val="C00000"/>
                </a:solidFill>
              </a:rPr>
              <a:t>Легао је</a:t>
            </a:r>
            <a:r>
              <a:rPr lang="sr-Cyrl-RS" sz="2400" dirty="0"/>
              <a:t> у кревет покривши се преко главе.</a:t>
            </a:r>
            <a:endParaRPr lang="sr-Latn-R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663527" y="2773440"/>
            <a:ext cx="1869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>
                <a:solidFill>
                  <a:schemeClr val="accent1"/>
                </a:solidFill>
              </a:rPr>
              <a:t>п</a:t>
            </a:r>
            <a:r>
              <a:rPr lang="sr-Cyrl-RS" sz="2400" dirty="0" smtClean="0">
                <a:solidFill>
                  <a:schemeClr val="accent1"/>
                </a:solidFill>
              </a:rPr>
              <a:t>окривши се</a:t>
            </a:r>
            <a:endParaRPr lang="sr-Latn-RS" sz="2400" dirty="0">
              <a:solidFill>
                <a:schemeClr val="accent1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 rot="10800000">
            <a:off x="7337449" y="3235105"/>
            <a:ext cx="190501" cy="5143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1" name="TextBox 10"/>
          <p:cNvSpPr txBox="1"/>
          <p:nvPr/>
        </p:nvSpPr>
        <p:spPr>
          <a:xfrm>
            <a:off x="4747820" y="3815995"/>
            <a:ext cx="3546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>
                <a:solidFill>
                  <a:schemeClr val="accent1"/>
                </a:solidFill>
              </a:rPr>
              <a:t>н</a:t>
            </a:r>
            <a:r>
              <a:rPr lang="sr-Cyrl-RS" sz="2400" b="1" dirty="0" smtClean="0">
                <a:solidFill>
                  <a:schemeClr val="accent1"/>
                </a:solidFill>
              </a:rPr>
              <a:t>еличан глаголски облик</a:t>
            </a:r>
            <a:endParaRPr lang="sr-Latn-RS" sz="2400" b="1" dirty="0">
              <a:solidFill>
                <a:schemeClr val="accent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27229" y="3815995"/>
            <a:ext cx="1436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solidFill>
                  <a:schemeClr val="accent1"/>
                </a:solidFill>
              </a:rPr>
              <a:t>предикат</a:t>
            </a:r>
            <a:endParaRPr lang="sr-Latn-RS" sz="2400" b="1" dirty="0">
              <a:solidFill>
                <a:schemeClr val="accent1"/>
              </a:solidFill>
            </a:endParaRPr>
          </a:p>
        </p:txBody>
      </p:sp>
      <p:sp>
        <p:nvSpPr>
          <p:cNvPr id="16" name="Down Arrow 15"/>
          <p:cNvSpPr/>
          <p:nvPr/>
        </p:nvSpPr>
        <p:spPr>
          <a:xfrm rot="13981006">
            <a:off x="4333427" y="3175573"/>
            <a:ext cx="172346" cy="978408"/>
          </a:xfrm>
          <a:prstGeom prst="down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7" name="TextBox 16"/>
          <p:cNvSpPr txBox="1"/>
          <p:nvPr/>
        </p:nvSpPr>
        <p:spPr>
          <a:xfrm>
            <a:off x="2888109" y="4294593"/>
            <a:ext cx="1398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solidFill>
                  <a:srgbClr val="C00000"/>
                </a:solidFill>
              </a:rPr>
              <a:t>предикат</a:t>
            </a:r>
            <a:endParaRPr lang="sr-Latn-RS" sz="2400" dirty="0">
              <a:solidFill>
                <a:srgbClr val="C00000"/>
              </a:solidFill>
            </a:endParaRPr>
          </a:p>
        </p:txBody>
      </p:sp>
      <p:sp>
        <p:nvSpPr>
          <p:cNvPr id="21" name="Not Equal 20"/>
          <p:cNvSpPr/>
          <p:nvPr/>
        </p:nvSpPr>
        <p:spPr>
          <a:xfrm>
            <a:off x="8394195" y="3820460"/>
            <a:ext cx="542925" cy="457200"/>
          </a:xfrm>
          <a:prstGeom prst="mathNotEqual">
            <a:avLst>
              <a:gd name="adj1" fmla="val 12806"/>
              <a:gd name="adj2" fmla="val 6600000"/>
              <a:gd name="adj3" fmla="val 4617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>
              <a:solidFill>
                <a:schemeClr val="tx1"/>
              </a:solidFill>
            </a:endParaRPr>
          </a:p>
        </p:txBody>
      </p:sp>
      <p:sp>
        <p:nvSpPr>
          <p:cNvPr id="3" name="Rectangular Callout 2"/>
          <p:cNvSpPr/>
          <p:nvPr/>
        </p:nvSpPr>
        <p:spPr>
          <a:xfrm>
            <a:off x="5400338" y="279699"/>
            <a:ext cx="4970033" cy="924620"/>
          </a:xfrm>
          <a:prstGeom prst="wedgeRectCallout">
            <a:avLst>
              <a:gd name="adj1" fmla="val -85090"/>
              <a:gd name="adj2" fmla="val 11657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 smtClean="0">
                <a:solidFill>
                  <a:schemeClr val="tx1"/>
                </a:solidFill>
              </a:rPr>
              <a:t>Заокружи онај глагол који није употребљен у служби предиката.</a:t>
            </a:r>
            <a:endParaRPr lang="sr-Latn-RS" sz="2400" dirty="0">
              <a:solidFill>
                <a:schemeClr val="tx1"/>
              </a:solidFill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527124" y="5313608"/>
            <a:ext cx="4970033" cy="924620"/>
          </a:xfrm>
          <a:prstGeom prst="wedgeRectCallout">
            <a:avLst>
              <a:gd name="adj1" fmla="val -20372"/>
              <a:gd name="adj2" fmla="val -389532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 smtClean="0">
                <a:solidFill>
                  <a:schemeClr val="tx1"/>
                </a:solidFill>
              </a:rPr>
              <a:t>Зашто овај глагол не може бити у служби предиката?</a:t>
            </a:r>
            <a:endParaRPr lang="sr-Latn-RS" sz="2400" dirty="0">
              <a:solidFill>
                <a:schemeClr val="tx1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1717" y="406162"/>
            <a:ext cx="3311324" cy="4734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48382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 animBg="1"/>
      <p:bldP spid="11" grpId="0"/>
      <p:bldP spid="15" grpId="0"/>
      <p:bldP spid="16" grpId="0" animBg="1"/>
      <p:bldP spid="17" grpId="0"/>
      <p:bldP spid="21" grpId="0" animBg="1"/>
      <p:bldP spid="3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78690" y="3334917"/>
            <a:ext cx="4322617" cy="12280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</a:rPr>
              <a:t>ГЛАГОЛСКИ ПРЕДИКАТ</a:t>
            </a:r>
            <a:endParaRPr lang="sr-Latn-RS" sz="24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797963" y="3344599"/>
            <a:ext cx="4738255" cy="1218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sz="2400" b="1" dirty="0">
                <a:solidFill>
                  <a:schemeClr val="tx1"/>
                </a:solidFill>
              </a:rPr>
              <a:t>ГЛАГОЛ У ЛИЧНОМ ГЛАГОЛСКОМ ОБЛИКУ</a:t>
            </a:r>
            <a:endParaRPr lang="sr-Latn-RS" sz="2400" b="1" dirty="0">
              <a:solidFill>
                <a:schemeClr val="tx1"/>
              </a:solidFill>
            </a:endParaRPr>
          </a:p>
        </p:txBody>
      </p:sp>
      <p:sp>
        <p:nvSpPr>
          <p:cNvPr id="2" name="Equal 1"/>
          <p:cNvSpPr/>
          <p:nvPr/>
        </p:nvSpPr>
        <p:spPr>
          <a:xfrm>
            <a:off x="5464557" y="3712270"/>
            <a:ext cx="570156" cy="47333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39731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6"/>
          <p:cNvSpPr>
            <a:spLocks noChangeArrowheads="1"/>
          </p:cNvSpPr>
          <p:nvPr/>
        </p:nvSpPr>
        <p:spPr bwMode="auto">
          <a:xfrm>
            <a:off x="622684" y="136376"/>
            <a:ext cx="5928878" cy="1076903"/>
          </a:xfrm>
          <a:prstGeom prst="wedgeRoundRectCallout">
            <a:avLst>
              <a:gd name="adj1" fmla="val 85425"/>
              <a:gd name="adj2" fmla="val 33173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r>
              <a:rPr lang="sr-Cyrl-RS" sz="2400" dirty="0"/>
              <a:t>Подвуците све глаголе који стоје уз глагол ПОЧЕТИ у следећим реченицама:</a:t>
            </a:r>
            <a:endParaRPr lang="sr-Latn-R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146438" y="2623880"/>
            <a:ext cx="4830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Почињем писати писмо другарици.</a:t>
            </a:r>
            <a:endParaRPr lang="sr-Latn-R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100060" y="5176545"/>
            <a:ext cx="5293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Сунце је већ почело за брда да запада.</a:t>
            </a:r>
            <a:endParaRPr lang="sr-Latn-R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22684" y="1329330"/>
            <a:ext cx="25575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>
                <a:solidFill>
                  <a:srgbClr val="00B050"/>
                </a:solidFill>
              </a:rPr>
              <a:t>г</a:t>
            </a:r>
            <a:r>
              <a:rPr lang="sr-Cyrl-RS" sz="2400" dirty="0" smtClean="0">
                <a:solidFill>
                  <a:srgbClr val="00B050"/>
                </a:solidFill>
              </a:rPr>
              <a:t>лагол непотпуног</a:t>
            </a:r>
          </a:p>
          <a:p>
            <a:r>
              <a:rPr lang="sr-Cyrl-RS" sz="2400" dirty="0">
                <a:solidFill>
                  <a:srgbClr val="00B050"/>
                </a:solidFill>
              </a:rPr>
              <a:t> </a:t>
            </a:r>
            <a:r>
              <a:rPr lang="sr-Cyrl-RS" sz="2400" dirty="0" smtClean="0">
                <a:solidFill>
                  <a:srgbClr val="00B050"/>
                </a:solidFill>
              </a:rPr>
              <a:t>       значења</a:t>
            </a:r>
            <a:endParaRPr lang="sr-Latn-RS" sz="2400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33837" y="1395142"/>
            <a:ext cx="1640193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solidFill>
                  <a:schemeClr val="accent1">
                    <a:lumMod val="50000"/>
                  </a:schemeClr>
                </a:solidFill>
              </a:rPr>
              <a:t>инфинитив</a:t>
            </a:r>
            <a:endParaRPr lang="sr-Latn-R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00060" y="3534594"/>
            <a:ext cx="37619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>
                <a:solidFill>
                  <a:srgbClr val="C00000"/>
                </a:solidFill>
              </a:rPr>
              <a:t>с</a:t>
            </a:r>
            <a:r>
              <a:rPr lang="sr-Cyrl-RS" sz="2400" dirty="0" smtClean="0">
                <a:solidFill>
                  <a:srgbClr val="C00000"/>
                </a:solidFill>
              </a:rPr>
              <a:t>ложен глаголски предикат</a:t>
            </a:r>
            <a:endParaRPr lang="sr-Latn-RS" sz="24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89903" y="4203341"/>
            <a:ext cx="25575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>
                <a:solidFill>
                  <a:srgbClr val="00B050"/>
                </a:solidFill>
              </a:rPr>
              <a:t>г</a:t>
            </a:r>
            <a:r>
              <a:rPr lang="sr-Cyrl-RS" sz="2400" dirty="0" smtClean="0">
                <a:solidFill>
                  <a:srgbClr val="00B050"/>
                </a:solidFill>
              </a:rPr>
              <a:t>лагол непотпуног</a:t>
            </a:r>
          </a:p>
          <a:p>
            <a:r>
              <a:rPr lang="sr-Cyrl-RS" sz="2400" dirty="0">
                <a:solidFill>
                  <a:srgbClr val="00B050"/>
                </a:solidFill>
              </a:rPr>
              <a:t> </a:t>
            </a:r>
            <a:r>
              <a:rPr lang="sr-Cyrl-RS" sz="2400" dirty="0" smtClean="0">
                <a:solidFill>
                  <a:srgbClr val="00B050"/>
                </a:solidFill>
              </a:rPr>
              <a:t>       значења</a:t>
            </a:r>
            <a:endParaRPr lang="sr-Latn-RS" sz="2400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92095" y="4228979"/>
            <a:ext cx="18389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>
                <a:solidFill>
                  <a:schemeClr val="accent1">
                    <a:lumMod val="50000"/>
                  </a:schemeClr>
                </a:solidFill>
              </a:rPr>
              <a:t>д</a:t>
            </a:r>
            <a:r>
              <a:rPr lang="sr-Cyrl-RS" sz="2400" dirty="0" smtClean="0">
                <a:solidFill>
                  <a:schemeClr val="accent1">
                    <a:lumMod val="50000"/>
                  </a:schemeClr>
                </a:solidFill>
              </a:rPr>
              <a:t>а + презент</a:t>
            </a:r>
            <a:endParaRPr lang="sr-Latn-R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63540" y="6259749"/>
            <a:ext cx="37619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>
                <a:solidFill>
                  <a:srgbClr val="C00000"/>
                </a:solidFill>
              </a:rPr>
              <a:t>с</a:t>
            </a:r>
            <a:r>
              <a:rPr lang="sr-Cyrl-RS" sz="2400" dirty="0" smtClean="0">
                <a:solidFill>
                  <a:srgbClr val="C00000"/>
                </a:solidFill>
              </a:rPr>
              <a:t>ложен глаголски предикат</a:t>
            </a:r>
            <a:endParaRPr lang="sr-Latn-RS" sz="24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92095" y="5351826"/>
            <a:ext cx="146238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r-Latn-RS" dirty="0" smtClean="0"/>
              <a:t>___________</a:t>
            </a:r>
            <a:endParaRPr lang="sr-Latn-RS" dirty="0"/>
          </a:p>
        </p:txBody>
      </p:sp>
      <p:sp>
        <p:nvSpPr>
          <p:cNvPr id="14" name="TextBox 13"/>
          <p:cNvSpPr txBox="1"/>
          <p:nvPr/>
        </p:nvSpPr>
        <p:spPr>
          <a:xfrm>
            <a:off x="3423202" y="2764199"/>
            <a:ext cx="130609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r-Latn-RS" dirty="0" smtClean="0"/>
              <a:t>________</a:t>
            </a:r>
            <a:endParaRPr lang="sr-Latn-RS" dirty="0"/>
          </a:p>
        </p:txBody>
      </p:sp>
      <p:sp>
        <p:nvSpPr>
          <p:cNvPr id="6" name="Down Arrow 5"/>
          <p:cNvSpPr/>
          <p:nvPr/>
        </p:nvSpPr>
        <p:spPr>
          <a:xfrm rot="19062753">
            <a:off x="2302589" y="2108167"/>
            <a:ext cx="304800" cy="582027"/>
          </a:xfrm>
          <a:prstGeom prst="downArrow">
            <a:avLst>
              <a:gd name="adj1" fmla="val 43548"/>
              <a:gd name="adj2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6" name="Down Arrow 15"/>
          <p:cNvSpPr/>
          <p:nvPr/>
        </p:nvSpPr>
        <p:spPr>
          <a:xfrm rot="19317475">
            <a:off x="3794261" y="4713819"/>
            <a:ext cx="329617" cy="616411"/>
          </a:xfrm>
          <a:prstGeom prst="downArrow">
            <a:avLst>
              <a:gd name="adj1" fmla="val 43548"/>
              <a:gd name="adj2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8" name="Down Arrow 17"/>
          <p:cNvSpPr/>
          <p:nvPr/>
        </p:nvSpPr>
        <p:spPr>
          <a:xfrm>
            <a:off x="3959682" y="2123236"/>
            <a:ext cx="233136" cy="504487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0" name="Down Arrow 19"/>
          <p:cNvSpPr/>
          <p:nvPr/>
        </p:nvSpPr>
        <p:spPr>
          <a:xfrm>
            <a:off x="6474909" y="4681933"/>
            <a:ext cx="236669" cy="461665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33433" y="2875241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>
                <a:solidFill>
                  <a:srgbClr val="C00000"/>
                </a:solidFill>
              </a:rPr>
              <a:t>____________________</a:t>
            </a:r>
            <a:endParaRPr lang="sr-Latn-RS" dirty="0">
              <a:solidFill>
                <a:srgbClr val="C00000"/>
              </a:solidFill>
            </a:endParaRPr>
          </a:p>
        </p:txBody>
      </p:sp>
      <p:sp>
        <p:nvSpPr>
          <p:cNvPr id="23" name="Right Arrow 22"/>
          <p:cNvSpPr/>
          <p:nvPr/>
        </p:nvSpPr>
        <p:spPr>
          <a:xfrm rot="16200000">
            <a:off x="3204121" y="3296167"/>
            <a:ext cx="387904" cy="217847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4" name="TextBox 23"/>
          <p:cNvSpPr txBox="1"/>
          <p:nvPr/>
        </p:nvSpPr>
        <p:spPr>
          <a:xfrm>
            <a:off x="2867158" y="5512853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>
                <a:solidFill>
                  <a:srgbClr val="C00000"/>
                </a:solidFill>
              </a:rPr>
              <a:t>___</a:t>
            </a:r>
            <a:endParaRPr lang="sr-Latn-RS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88791" y="5482885"/>
            <a:ext cx="1122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solidFill>
                  <a:srgbClr val="C00000"/>
                </a:solidFill>
              </a:rPr>
              <a:t>________</a:t>
            </a:r>
            <a:endParaRPr lang="sr-Latn-RS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92095" y="5512853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>
                <a:solidFill>
                  <a:srgbClr val="C00000"/>
                </a:solidFill>
              </a:rPr>
              <a:t>___________</a:t>
            </a:r>
            <a:endParaRPr lang="sr-Latn-RS" dirty="0">
              <a:solidFill>
                <a:srgbClr val="C00000"/>
              </a:solidFill>
            </a:endParaRPr>
          </a:p>
        </p:txBody>
      </p:sp>
      <p:sp>
        <p:nvSpPr>
          <p:cNvPr id="29" name="Down Arrow 28"/>
          <p:cNvSpPr/>
          <p:nvPr/>
        </p:nvSpPr>
        <p:spPr>
          <a:xfrm rot="7644579" flipH="1">
            <a:off x="3269313" y="5873841"/>
            <a:ext cx="234479" cy="443302"/>
          </a:xfrm>
          <a:prstGeom prst="downArrow">
            <a:avLst>
              <a:gd name="adj1" fmla="val 42869"/>
              <a:gd name="adj2" fmla="val 500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1" name="Down Arrow 30"/>
          <p:cNvSpPr/>
          <p:nvPr/>
        </p:nvSpPr>
        <p:spPr>
          <a:xfrm rot="10800000">
            <a:off x="4192818" y="5820243"/>
            <a:ext cx="231666" cy="488305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3" name="Down Arrow 32"/>
          <p:cNvSpPr/>
          <p:nvPr/>
        </p:nvSpPr>
        <p:spPr>
          <a:xfrm rot="14537929">
            <a:off x="5267956" y="5599641"/>
            <a:ext cx="180080" cy="899957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90356" y="184989"/>
            <a:ext cx="3600044" cy="404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519488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4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4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  <p:bldP spid="8" grpId="0"/>
      <p:bldP spid="9" grpId="0" animBg="1"/>
      <p:bldP spid="10" grpId="0"/>
      <p:bldP spid="11" grpId="0"/>
      <p:bldP spid="12" grpId="0"/>
      <p:bldP spid="13" grpId="0"/>
      <p:bldP spid="3" grpId="0"/>
      <p:bldP spid="14" grpId="0"/>
      <p:bldP spid="6" grpId="0" animBg="1"/>
      <p:bldP spid="16" grpId="0" animBg="1"/>
      <p:bldP spid="18" grpId="0" animBg="1"/>
      <p:bldP spid="20" grpId="0" animBg="1"/>
      <p:bldP spid="22" grpId="0"/>
      <p:bldP spid="23" grpId="0" animBg="1"/>
      <p:bldP spid="24" grpId="0"/>
      <p:bldP spid="25" grpId="0"/>
      <p:bldP spid="28" grpId="0"/>
      <p:bldP spid="29" grpId="0" animBg="1"/>
      <p:bldP spid="31" grpId="0" animBg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6525" y="1870816"/>
            <a:ext cx="2431882" cy="177064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</a:rPr>
              <a:t>СЛОЖЕН ГЛАГОЛСКИ ПРЕДИКАТ</a:t>
            </a:r>
            <a:endParaRPr lang="sr-Latn-RS" sz="2400" b="1" dirty="0">
              <a:solidFill>
                <a:schemeClr val="tx1"/>
              </a:solidFill>
            </a:endParaRPr>
          </a:p>
        </p:txBody>
      </p:sp>
      <p:sp>
        <p:nvSpPr>
          <p:cNvPr id="21" name="Equal 20"/>
          <p:cNvSpPr/>
          <p:nvPr/>
        </p:nvSpPr>
        <p:spPr>
          <a:xfrm>
            <a:off x="2802116" y="2482501"/>
            <a:ext cx="797305" cy="591670"/>
          </a:xfrm>
          <a:prstGeom prst="mathEqual">
            <a:avLst>
              <a:gd name="adj1" fmla="val 23520"/>
              <a:gd name="adj2" fmla="val 1854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3732573" y="1995542"/>
            <a:ext cx="2829918" cy="164592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</a:rPr>
              <a:t>ГЛАГОЛ НЕПОТПУНОГ ЗНАЧЕЊА</a:t>
            </a:r>
            <a:endParaRPr lang="sr-Latn-RS" sz="2400" b="1" dirty="0">
              <a:solidFill>
                <a:schemeClr val="tx1"/>
              </a:solidFill>
            </a:endParaRPr>
          </a:p>
        </p:txBody>
      </p:sp>
      <p:sp>
        <p:nvSpPr>
          <p:cNvPr id="23" name="Plus 22"/>
          <p:cNvSpPr/>
          <p:nvPr/>
        </p:nvSpPr>
        <p:spPr>
          <a:xfrm>
            <a:off x="6678723" y="2502177"/>
            <a:ext cx="634702" cy="720763"/>
          </a:xfrm>
          <a:prstGeom prst="mathPlu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4" name="Down Arrow 23"/>
          <p:cNvSpPr/>
          <p:nvPr/>
        </p:nvSpPr>
        <p:spPr>
          <a:xfrm>
            <a:off x="4986167" y="3882932"/>
            <a:ext cx="322729" cy="580913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5" name="Oval 24"/>
          <p:cNvSpPr/>
          <p:nvPr/>
        </p:nvSpPr>
        <p:spPr>
          <a:xfrm>
            <a:off x="3599421" y="4705315"/>
            <a:ext cx="3117030" cy="204395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</a:rPr>
              <a:t>МОЋИ, МОРАТИ, ХТЕТИ, СМЕТИ, ЖЕЛЕТИ, ПРЕСТАТИ...</a:t>
            </a:r>
            <a:endParaRPr lang="sr-Latn-RS" sz="2400" b="1" dirty="0">
              <a:solidFill>
                <a:schemeClr val="tx1"/>
              </a:solidFill>
            </a:endParaRPr>
          </a:p>
        </p:txBody>
      </p:sp>
      <p:sp>
        <p:nvSpPr>
          <p:cNvPr id="26" name="Down Arrow 25"/>
          <p:cNvSpPr/>
          <p:nvPr/>
        </p:nvSpPr>
        <p:spPr>
          <a:xfrm rot="14171039">
            <a:off x="7801867" y="2108497"/>
            <a:ext cx="391281" cy="10112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7" name="Oval 26"/>
          <p:cNvSpPr/>
          <p:nvPr/>
        </p:nvSpPr>
        <p:spPr>
          <a:xfrm rot="20028952">
            <a:off x="8732199" y="570422"/>
            <a:ext cx="2808834" cy="121369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</a:rPr>
              <a:t>ИНФИНИТИВ</a:t>
            </a:r>
            <a:endParaRPr lang="sr-Latn-RS" sz="2400" b="1" dirty="0">
              <a:solidFill>
                <a:schemeClr val="tx1"/>
              </a:solidFill>
            </a:endParaRPr>
          </a:p>
        </p:txBody>
      </p:sp>
      <p:sp>
        <p:nvSpPr>
          <p:cNvPr id="28" name="Down Arrow 27"/>
          <p:cNvSpPr/>
          <p:nvPr/>
        </p:nvSpPr>
        <p:spPr>
          <a:xfrm rot="17985507">
            <a:off x="7970745" y="3204965"/>
            <a:ext cx="370112" cy="11464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9" name="Oval 28"/>
          <p:cNvSpPr/>
          <p:nvPr/>
        </p:nvSpPr>
        <p:spPr>
          <a:xfrm rot="1246588">
            <a:off x="8912660" y="4345696"/>
            <a:ext cx="2847409" cy="1299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</a:rPr>
              <a:t>ДА + ПРЕЗЕНТ</a:t>
            </a:r>
            <a:endParaRPr lang="sr-Latn-R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3806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 rot="21353479">
            <a:off x="4499196" y="402586"/>
            <a:ext cx="6754746" cy="907522"/>
          </a:xfrm>
          <a:prstGeom prst="wedgeRectCallout">
            <a:avLst>
              <a:gd name="adj1" fmla="val -67414"/>
              <a:gd name="adj2" fmla="val -51182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 smtClean="0">
                <a:solidFill>
                  <a:schemeClr val="tx1"/>
                </a:solidFill>
              </a:rPr>
              <a:t>Подвуците предикате у следећим реченицама:</a:t>
            </a:r>
            <a:endParaRPr lang="sr-Latn-RS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64438" y="2335208"/>
            <a:ext cx="3110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Она је била балерина.</a:t>
            </a:r>
            <a:endParaRPr lang="sr-Latn-R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164438" y="3558525"/>
            <a:ext cx="1710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Ноћ је тиха.</a:t>
            </a:r>
            <a:endParaRPr lang="sr-Latn-R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126151" y="4738134"/>
            <a:ext cx="2406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Он ће бити први.</a:t>
            </a:r>
            <a:endParaRPr lang="sr-Latn-R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152452" y="5986631"/>
            <a:ext cx="1238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То је он.</a:t>
            </a:r>
            <a:endParaRPr lang="sr-Latn-R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725796" y="2421608"/>
            <a:ext cx="2629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_______________</a:t>
            </a:r>
            <a:endParaRPr lang="sr-Latn-R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711806" y="3602854"/>
            <a:ext cx="1187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______</a:t>
            </a:r>
            <a:endParaRPr lang="sr-Latn-R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520153" y="4826292"/>
            <a:ext cx="201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___________</a:t>
            </a:r>
            <a:endParaRPr lang="sr-Latn-R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123309" y="6074789"/>
            <a:ext cx="925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____</a:t>
            </a:r>
            <a:endParaRPr lang="sr-Latn-RS" sz="2400" dirty="0"/>
          </a:p>
        </p:txBody>
      </p:sp>
      <p:sp>
        <p:nvSpPr>
          <p:cNvPr id="12" name="Down Arrow 11"/>
          <p:cNvSpPr/>
          <p:nvPr/>
        </p:nvSpPr>
        <p:spPr>
          <a:xfrm>
            <a:off x="5138230" y="2041567"/>
            <a:ext cx="206003" cy="3172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3" name="TextBox 12"/>
          <p:cNvSpPr txBox="1"/>
          <p:nvPr/>
        </p:nvSpPr>
        <p:spPr>
          <a:xfrm>
            <a:off x="4747487" y="2345300"/>
            <a:ext cx="1116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>
                <a:solidFill>
                  <a:schemeClr val="accent1"/>
                </a:solidFill>
              </a:rPr>
              <a:t>ј</a:t>
            </a:r>
            <a:r>
              <a:rPr lang="sr-Cyrl-RS" sz="2400" dirty="0" smtClean="0">
                <a:solidFill>
                  <a:schemeClr val="accent1"/>
                </a:solidFill>
              </a:rPr>
              <a:t>е била</a:t>
            </a:r>
            <a:endParaRPr lang="sr-Latn-RS" sz="2400" dirty="0">
              <a:solidFill>
                <a:schemeClr val="accent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64279" y="1545957"/>
            <a:ext cx="2255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>
                <a:solidFill>
                  <a:schemeClr val="accent1"/>
                </a:solidFill>
              </a:rPr>
              <a:t>п</a:t>
            </a:r>
            <a:r>
              <a:rPr lang="sr-Cyrl-RS" sz="2400" dirty="0" smtClean="0">
                <a:solidFill>
                  <a:schemeClr val="accent1"/>
                </a:solidFill>
              </a:rPr>
              <a:t>омоћни глагол</a:t>
            </a:r>
            <a:endParaRPr lang="sr-Latn-RS" sz="2400" dirty="0">
              <a:solidFill>
                <a:schemeClr val="accent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35975" y="3547642"/>
            <a:ext cx="412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solidFill>
                  <a:schemeClr val="accent1"/>
                </a:solidFill>
              </a:rPr>
              <a:t>је</a:t>
            </a:r>
            <a:endParaRPr lang="sr-Latn-RS" sz="2400" dirty="0">
              <a:solidFill>
                <a:schemeClr val="accent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44816" y="4738133"/>
            <a:ext cx="1186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>
                <a:solidFill>
                  <a:schemeClr val="accent1"/>
                </a:solidFill>
              </a:rPr>
              <a:t>ћ</a:t>
            </a:r>
            <a:r>
              <a:rPr lang="sr-Cyrl-RS" sz="2400" dirty="0" smtClean="0">
                <a:solidFill>
                  <a:schemeClr val="accent1"/>
                </a:solidFill>
              </a:rPr>
              <a:t>е бити</a:t>
            </a:r>
            <a:endParaRPr lang="sr-Latn-RS" sz="2400" dirty="0">
              <a:solidFill>
                <a:schemeClr val="accent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99310" y="5976788"/>
            <a:ext cx="548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accent1"/>
                </a:solidFill>
              </a:rPr>
              <a:t>је</a:t>
            </a:r>
            <a:endParaRPr lang="sr-Latn-RS" sz="2400" dirty="0">
              <a:solidFill>
                <a:schemeClr val="accent1"/>
              </a:solidFill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6517391" y="2038753"/>
            <a:ext cx="201430" cy="30852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0" name="Rectangle 19"/>
          <p:cNvSpPr/>
          <p:nvPr/>
        </p:nvSpPr>
        <p:spPr>
          <a:xfrm>
            <a:off x="5734976" y="2334291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solidFill>
                  <a:srgbClr val="C00000"/>
                </a:solidFill>
              </a:rPr>
              <a:t>балерина</a:t>
            </a:r>
            <a:endParaRPr lang="sr-Latn-RS" sz="2400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38987" y="1538045"/>
            <a:ext cx="1359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solidFill>
                  <a:srgbClr val="C00000"/>
                </a:solidFill>
              </a:rPr>
              <a:t>именица</a:t>
            </a:r>
            <a:endParaRPr lang="sr-Latn-RS" sz="2400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47767" y="3568617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solidFill>
                  <a:srgbClr val="C00000"/>
                </a:solidFill>
              </a:rPr>
              <a:t>тиха</a:t>
            </a:r>
            <a:endParaRPr lang="sr-Latn-RS" sz="24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20724" y="4746970"/>
            <a:ext cx="821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solidFill>
                  <a:srgbClr val="C00000"/>
                </a:solidFill>
              </a:rPr>
              <a:t>први</a:t>
            </a:r>
            <a:endParaRPr lang="sr-Latn-RS" sz="2400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51294" y="5986631"/>
            <a:ext cx="6106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rgbClr val="C00000"/>
                </a:solidFill>
              </a:rPr>
              <a:t>То</a:t>
            </a:r>
            <a:endParaRPr lang="sr-Latn-RS" sz="2400" dirty="0">
              <a:solidFill>
                <a:srgbClr val="C00000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>
            <a:off x="5269492" y="3335015"/>
            <a:ext cx="201430" cy="30852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6" name="TextBox 25"/>
          <p:cNvSpPr txBox="1"/>
          <p:nvPr/>
        </p:nvSpPr>
        <p:spPr>
          <a:xfrm>
            <a:off x="4918559" y="2845884"/>
            <a:ext cx="1215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rgbClr val="C00000"/>
                </a:solidFill>
              </a:rPr>
              <a:t>придев</a:t>
            </a:r>
            <a:endParaRPr lang="sr-Latn-RS" sz="2400" dirty="0">
              <a:solidFill>
                <a:srgbClr val="C00000"/>
              </a:solidFill>
            </a:endParaRPr>
          </a:p>
        </p:txBody>
      </p:sp>
      <p:sp>
        <p:nvSpPr>
          <p:cNvPr id="27" name="Down Arrow 26"/>
          <p:cNvSpPr/>
          <p:nvPr/>
        </p:nvSpPr>
        <p:spPr>
          <a:xfrm>
            <a:off x="5930539" y="4431208"/>
            <a:ext cx="201430" cy="30852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8" name="Down Arrow 27"/>
          <p:cNvSpPr/>
          <p:nvPr/>
        </p:nvSpPr>
        <p:spPr>
          <a:xfrm>
            <a:off x="4305286" y="5739125"/>
            <a:ext cx="201430" cy="30852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9" name="TextBox 28"/>
          <p:cNvSpPr txBox="1"/>
          <p:nvPr/>
        </p:nvSpPr>
        <p:spPr>
          <a:xfrm>
            <a:off x="5685363" y="3981041"/>
            <a:ext cx="745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solidFill>
                  <a:srgbClr val="C00000"/>
                </a:solidFill>
              </a:rPr>
              <a:t>број</a:t>
            </a:r>
            <a:endParaRPr lang="sr-Latn-RS" sz="2400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036683" y="5284010"/>
            <a:ext cx="1470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solidFill>
                  <a:srgbClr val="C00000"/>
                </a:solidFill>
              </a:rPr>
              <a:t>заменица</a:t>
            </a:r>
            <a:endParaRPr lang="sr-Latn-RS" sz="2400" dirty="0">
              <a:solidFill>
                <a:srgbClr val="C00000"/>
              </a:solidFill>
            </a:endParaRPr>
          </a:p>
        </p:txBody>
      </p:sp>
      <p:sp>
        <p:nvSpPr>
          <p:cNvPr id="36" name="Right Brace 35"/>
          <p:cNvSpPr/>
          <p:nvPr/>
        </p:nvSpPr>
        <p:spPr>
          <a:xfrm>
            <a:off x="7916816" y="2468432"/>
            <a:ext cx="343076" cy="3925551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7" name="TextBox 36"/>
          <p:cNvSpPr txBox="1"/>
          <p:nvPr/>
        </p:nvSpPr>
        <p:spPr>
          <a:xfrm>
            <a:off x="8821250" y="4200374"/>
            <a:ext cx="2672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>
                <a:solidFill>
                  <a:srgbClr val="C00000"/>
                </a:solidFill>
              </a:rPr>
              <a:t>и</a:t>
            </a:r>
            <a:r>
              <a:rPr lang="sr-Cyrl-RS" sz="2400" b="1" dirty="0" smtClean="0">
                <a:solidFill>
                  <a:srgbClr val="C00000"/>
                </a:solidFill>
              </a:rPr>
              <a:t>менски предикат</a:t>
            </a:r>
            <a:endParaRPr lang="sr-Latn-RS" sz="2400" b="1" dirty="0">
              <a:solidFill>
                <a:srgbClr val="C00000"/>
              </a:solidFill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7032" y="474703"/>
            <a:ext cx="2915486" cy="4664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98749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1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4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4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3" grpId="0"/>
      <p:bldP spid="14" grpId="0"/>
      <p:bldP spid="15" grpId="0"/>
      <p:bldP spid="16" grpId="0"/>
      <p:bldP spid="17" grpId="0"/>
      <p:bldP spid="18" grpId="0" animBg="1"/>
      <p:bldP spid="20" grpId="0"/>
      <p:bldP spid="21" grpId="0"/>
      <p:bldP spid="22" grpId="0"/>
      <p:bldP spid="23" grpId="0"/>
      <p:bldP spid="24" grpId="0"/>
      <p:bldP spid="25" grpId="0" animBg="1"/>
      <p:bldP spid="26" grpId="0"/>
      <p:bldP spid="27" grpId="0" animBg="1"/>
      <p:bldP spid="28" grpId="0" animBg="1"/>
      <p:bldP spid="29" grpId="0"/>
      <p:bldP spid="30" grpId="0"/>
      <p:bldP spid="36" grpId="0" animBg="1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onnector 1"/>
          <p:cNvSpPr/>
          <p:nvPr/>
        </p:nvSpPr>
        <p:spPr>
          <a:xfrm>
            <a:off x="742278" y="1602890"/>
            <a:ext cx="2517290" cy="1452282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</a:rPr>
              <a:t>ИМЕНСКИ ПРЕДИКАТ</a:t>
            </a:r>
            <a:endParaRPr lang="sr-Latn-RS" sz="2400" b="1" dirty="0">
              <a:solidFill>
                <a:schemeClr val="tx1"/>
              </a:solidFill>
            </a:endParaRPr>
          </a:p>
        </p:txBody>
      </p:sp>
      <p:sp>
        <p:nvSpPr>
          <p:cNvPr id="3" name="Equal 2"/>
          <p:cNvSpPr/>
          <p:nvPr/>
        </p:nvSpPr>
        <p:spPr>
          <a:xfrm>
            <a:off x="3668029" y="2092363"/>
            <a:ext cx="570156" cy="473336"/>
          </a:xfrm>
          <a:prstGeom prst="mathEqual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4819098" y="1667436"/>
            <a:ext cx="3024732" cy="132319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sz="2400" b="1" dirty="0" smtClean="0">
                <a:solidFill>
                  <a:schemeClr val="tx1"/>
                </a:solidFill>
              </a:rPr>
              <a:t>  ГЛАГОЛСКИ</a:t>
            </a:r>
            <a:br>
              <a:rPr lang="sr-Cyrl-RS" sz="2400" b="1" dirty="0" smtClean="0">
                <a:solidFill>
                  <a:schemeClr val="tx1"/>
                </a:solidFill>
              </a:rPr>
            </a:br>
            <a:r>
              <a:rPr lang="sr-Cyrl-RS" sz="2400" b="1" dirty="0" smtClean="0">
                <a:solidFill>
                  <a:schemeClr val="tx1"/>
                </a:solidFill>
              </a:rPr>
              <a:t>         ДЕО   </a:t>
            </a:r>
            <a:br>
              <a:rPr lang="sr-Cyrl-RS" sz="2400" b="1" dirty="0" smtClean="0">
                <a:solidFill>
                  <a:schemeClr val="tx1"/>
                </a:solidFill>
              </a:rPr>
            </a:br>
            <a:r>
              <a:rPr lang="sr-Cyrl-RS" sz="2400" b="1" dirty="0" smtClean="0">
                <a:solidFill>
                  <a:schemeClr val="tx1"/>
                </a:solidFill>
              </a:rPr>
              <a:t> ПРЕДИКАТА</a:t>
            </a:r>
            <a:endParaRPr lang="sr-Latn-RS" sz="2400" b="1" dirty="0">
              <a:solidFill>
                <a:schemeClr val="tx1"/>
              </a:solidFill>
            </a:endParaRPr>
          </a:p>
        </p:txBody>
      </p:sp>
      <p:sp>
        <p:nvSpPr>
          <p:cNvPr id="5" name="Plus 4"/>
          <p:cNvSpPr/>
          <p:nvPr/>
        </p:nvSpPr>
        <p:spPr>
          <a:xfrm>
            <a:off x="8003688" y="1850315"/>
            <a:ext cx="634702" cy="720763"/>
          </a:xfrm>
          <a:prstGeom prst="mathPlu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" name="Oval 5"/>
          <p:cNvSpPr/>
          <p:nvPr/>
        </p:nvSpPr>
        <p:spPr>
          <a:xfrm>
            <a:off x="9100641" y="1667436"/>
            <a:ext cx="2722011" cy="1323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sz="2400" b="1" dirty="0" smtClean="0">
                <a:solidFill>
                  <a:schemeClr val="tx1"/>
                </a:solidFill>
              </a:rPr>
              <a:t>   ИМЕНСКИ</a:t>
            </a:r>
            <a:br>
              <a:rPr lang="sr-Cyrl-RS" sz="2400" b="1" dirty="0" smtClean="0">
                <a:solidFill>
                  <a:schemeClr val="tx1"/>
                </a:solidFill>
              </a:rPr>
            </a:br>
            <a:r>
              <a:rPr lang="sr-Cyrl-RS" sz="2400" b="1" dirty="0" smtClean="0">
                <a:solidFill>
                  <a:schemeClr val="tx1"/>
                </a:solidFill>
              </a:rPr>
              <a:t>         ДЕО   </a:t>
            </a:r>
            <a:br>
              <a:rPr lang="sr-Cyrl-RS" sz="2400" b="1" dirty="0" smtClean="0">
                <a:solidFill>
                  <a:schemeClr val="tx1"/>
                </a:solidFill>
              </a:rPr>
            </a:br>
            <a:r>
              <a:rPr lang="sr-Cyrl-RS" sz="2400" b="1" dirty="0" smtClean="0">
                <a:solidFill>
                  <a:schemeClr val="tx1"/>
                </a:solidFill>
              </a:rPr>
              <a:t>  ПРЕДИКАТА</a:t>
            </a:r>
            <a:endParaRPr lang="sr-Latn-RS" sz="2400" b="1" dirty="0">
              <a:solidFill>
                <a:schemeClr val="tx1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6180104" y="3383280"/>
            <a:ext cx="322729" cy="580913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8" name="Oval 7"/>
          <p:cNvSpPr/>
          <p:nvPr/>
        </p:nvSpPr>
        <p:spPr>
          <a:xfrm>
            <a:off x="4839106" y="4171278"/>
            <a:ext cx="3004724" cy="152220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sz="24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sr-Cyrl-RS" sz="2400" b="1" dirty="0" smtClean="0">
                <a:solidFill>
                  <a:schemeClr val="tx1"/>
                </a:solidFill>
              </a:rPr>
              <a:t>   ПОМОЋНИ    </a:t>
            </a:r>
            <a:br>
              <a:rPr lang="sr-Cyrl-RS" sz="2400" b="1" dirty="0" smtClean="0">
                <a:solidFill>
                  <a:schemeClr val="tx1"/>
                </a:solidFill>
              </a:rPr>
            </a:br>
            <a:r>
              <a:rPr lang="sr-Cyrl-RS" sz="2400" b="1" dirty="0" smtClean="0">
                <a:solidFill>
                  <a:schemeClr val="tx1"/>
                </a:solidFill>
              </a:rPr>
              <a:t>     ГЛАГОЛИ</a:t>
            </a:r>
          </a:p>
          <a:p>
            <a:r>
              <a:rPr lang="sr-Cyrl-RS" sz="2400" b="1" dirty="0" smtClean="0">
                <a:solidFill>
                  <a:schemeClr val="tx1"/>
                </a:solidFill>
              </a:rPr>
              <a:t>ЈЕСАМ / БИТИ</a:t>
            </a:r>
            <a:br>
              <a:rPr lang="sr-Cyrl-RS" sz="2400" b="1" dirty="0" smtClean="0">
                <a:solidFill>
                  <a:schemeClr val="tx1"/>
                </a:solidFill>
              </a:rPr>
            </a:br>
            <a:r>
              <a:rPr lang="sr-Cyrl-RS" sz="2400" b="1" dirty="0" smtClean="0">
                <a:solidFill>
                  <a:schemeClr val="tx1"/>
                </a:solidFill>
              </a:rPr>
              <a:t>         </a:t>
            </a:r>
            <a:endParaRPr lang="sr-Latn-RS" sz="2400" b="1" dirty="0">
              <a:solidFill>
                <a:schemeClr val="tx1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10209006" y="3383280"/>
            <a:ext cx="301215" cy="5809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0" name="Oval 9"/>
          <p:cNvSpPr/>
          <p:nvPr/>
        </p:nvSpPr>
        <p:spPr>
          <a:xfrm>
            <a:off x="8998607" y="4098664"/>
            <a:ext cx="2824045" cy="16674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</a:rPr>
              <a:t> ИМЕНИЦА</a:t>
            </a:r>
            <a:endParaRPr lang="sr-Cyrl-RS" sz="2400" b="1" dirty="0">
              <a:solidFill>
                <a:schemeClr val="tx1"/>
              </a:solidFill>
            </a:endParaRPr>
          </a:p>
          <a:p>
            <a:pPr algn="ctr"/>
            <a:r>
              <a:rPr lang="sr-Cyrl-RS" sz="2400" b="1" dirty="0" smtClean="0">
                <a:solidFill>
                  <a:schemeClr val="tx1"/>
                </a:solidFill>
              </a:rPr>
              <a:t>ЗАМЕНИЦА</a:t>
            </a:r>
          </a:p>
          <a:p>
            <a:r>
              <a:rPr lang="sr-Cyrl-RS" sz="2400" b="1" dirty="0" smtClean="0">
                <a:solidFill>
                  <a:schemeClr val="tx1"/>
                </a:solidFill>
              </a:rPr>
              <a:t>    ПРИДЕВ </a:t>
            </a:r>
          </a:p>
          <a:p>
            <a:r>
              <a:rPr lang="sr-Cyrl-RS" sz="2400" b="1" dirty="0" smtClean="0">
                <a:solidFill>
                  <a:schemeClr val="tx1"/>
                </a:solidFill>
              </a:rPr>
              <a:t>       БРОЈ</a:t>
            </a:r>
            <a:endParaRPr lang="sr-Latn-R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68169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13436" y="1"/>
            <a:ext cx="3866195" cy="395316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58206" y="2995228"/>
            <a:ext cx="40831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Она </a:t>
            </a:r>
            <a:r>
              <a:rPr lang="sr-Cyrl-RS" sz="2400" u="sng" dirty="0" smtClean="0"/>
              <a:t>жели да буде манекенка</a:t>
            </a:r>
            <a:r>
              <a:rPr lang="sr-Cyrl-RS" sz="2400" dirty="0" smtClean="0"/>
              <a:t>.</a:t>
            </a:r>
            <a:endParaRPr lang="sr-Latn-R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5058206" y="5045359"/>
            <a:ext cx="2967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Она </a:t>
            </a:r>
            <a:r>
              <a:rPr lang="sr-Cyrl-RS" sz="2400" u="sng" dirty="0" smtClean="0"/>
              <a:t>мора бити лепа</a:t>
            </a:r>
            <a:r>
              <a:rPr lang="sr-Cyrl-RS" sz="2400" dirty="0" smtClean="0"/>
              <a:t>. </a:t>
            </a:r>
            <a:endParaRPr lang="sr-Latn-RS" sz="2400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2891624" y="191294"/>
            <a:ext cx="5080000" cy="646545"/>
          </a:xfrm>
          <a:prstGeom prst="wedgeRoundRectCallout">
            <a:avLst>
              <a:gd name="adj1" fmla="val -42833"/>
              <a:gd name="adj2" fmla="val 179643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 smtClean="0">
                <a:solidFill>
                  <a:schemeClr val="tx1"/>
                </a:solidFill>
              </a:rPr>
              <a:t>Колико је глагола у склопу предиката у датим реченицама?</a:t>
            </a:r>
            <a:endParaRPr lang="sr-Latn-RS" sz="2400" dirty="0">
              <a:solidFill>
                <a:schemeClr val="tx1"/>
              </a:solidFill>
            </a:endParaRPr>
          </a:p>
        </p:txBody>
      </p:sp>
      <p:sp>
        <p:nvSpPr>
          <p:cNvPr id="10" name="Oval Callout 9"/>
          <p:cNvSpPr/>
          <p:nvPr/>
        </p:nvSpPr>
        <p:spPr>
          <a:xfrm rot="1574561">
            <a:off x="-25356" y="4083818"/>
            <a:ext cx="3410817" cy="1193458"/>
          </a:xfrm>
          <a:prstGeom prst="wedgeEllipseCallout">
            <a:avLst>
              <a:gd name="adj1" fmla="val -25060"/>
              <a:gd name="adj2" fmla="val -197205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 smtClean="0">
                <a:solidFill>
                  <a:schemeClr val="tx1"/>
                </a:solidFill>
              </a:rPr>
              <a:t>Одреди глаголе непотпуног значења</a:t>
            </a:r>
            <a:endParaRPr lang="sr-Latn-RS" sz="24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26236" y="1791534"/>
            <a:ext cx="26317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rgbClr val="00B050"/>
                </a:solidFill>
              </a:rPr>
              <a:t>г</a:t>
            </a:r>
            <a:r>
              <a:rPr lang="sr-Cyrl-RS" sz="2400" dirty="0" smtClean="0">
                <a:solidFill>
                  <a:srgbClr val="00B050"/>
                </a:solidFill>
              </a:rPr>
              <a:t>лагол непотпуног</a:t>
            </a:r>
          </a:p>
          <a:p>
            <a:r>
              <a:rPr lang="sr-Cyrl-RS" sz="2400" dirty="0">
                <a:solidFill>
                  <a:srgbClr val="00B050"/>
                </a:solidFill>
              </a:rPr>
              <a:t> </a:t>
            </a:r>
            <a:r>
              <a:rPr lang="sr-Cyrl-RS" sz="2400" dirty="0" smtClean="0">
                <a:solidFill>
                  <a:srgbClr val="00B050"/>
                </a:solidFill>
              </a:rPr>
              <a:t>         значења</a:t>
            </a:r>
            <a:endParaRPr lang="sr-Latn-RS" sz="2400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88472" y="4252373"/>
            <a:ext cx="26317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rgbClr val="00B050"/>
                </a:solidFill>
              </a:rPr>
              <a:t>г</a:t>
            </a:r>
            <a:r>
              <a:rPr lang="sr-Cyrl-RS" sz="2400" dirty="0" smtClean="0">
                <a:solidFill>
                  <a:srgbClr val="00B050"/>
                </a:solidFill>
              </a:rPr>
              <a:t>лагол непотпуног</a:t>
            </a:r>
          </a:p>
          <a:p>
            <a:r>
              <a:rPr lang="sr-Cyrl-RS" sz="2400" dirty="0">
                <a:solidFill>
                  <a:srgbClr val="00B050"/>
                </a:solidFill>
              </a:rPr>
              <a:t> </a:t>
            </a:r>
            <a:r>
              <a:rPr lang="sr-Cyrl-RS" sz="2400" dirty="0" smtClean="0">
                <a:solidFill>
                  <a:srgbClr val="00B050"/>
                </a:solidFill>
              </a:rPr>
              <a:t>         значења</a:t>
            </a:r>
            <a:endParaRPr lang="sr-Latn-RS" sz="2400" dirty="0">
              <a:solidFill>
                <a:srgbClr val="00B050"/>
              </a:solidFill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1936962" y="5882216"/>
            <a:ext cx="5264727" cy="803564"/>
          </a:xfrm>
          <a:prstGeom prst="wedgeRoundRectCallout">
            <a:avLst>
              <a:gd name="adj1" fmla="val -33991"/>
              <a:gd name="adj2" fmla="val -412212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 smtClean="0">
                <a:solidFill>
                  <a:schemeClr val="tx1"/>
                </a:solidFill>
              </a:rPr>
              <a:t>У којим глаголским облицима је употребљен помоћни глагол бити?</a:t>
            </a:r>
            <a:endParaRPr lang="sr-Latn-RS" sz="24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72990" y="1729747"/>
            <a:ext cx="28659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>
                <a:solidFill>
                  <a:schemeClr val="accent1">
                    <a:lumMod val="75000"/>
                  </a:schemeClr>
                </a:solidFill>
              </a:rPr>
              <a:t>д</a:t>
            </a:r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</a:rPr>
              <a:t>а + помоћни глагол</a:t>
            </a:r>
          </a:p>
          <a:p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</a:rPr>
              <a:t>  у презенту</a:t>
            </a:r>
            <a:endParaRPr lang="sr-Latn-R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41945" y="4004558"/>
            <a:ext cx="22552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</a:rPr>
              <a:t>помоћни глагол</a:t>
            </a:r>
          </a:p>
          <a:p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</a:rPr>
              <a:t>  у инфинитиву</a:t>
            </a:r>
            <a:endParaRPr lang="sr-Latn-R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9070258" y="260293"/>
            <a:ext cx="2826178" cy="1155091"/>
          </a:xfrm>
          <a:prstGeom prst="wedgeRoundRectCallout">
            <a:avLst>
              <a:gd name="adj1" fmla="val -202215"/>
              <a:gd name="adj2" fmla="val 40910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 smtClean="0">
                <a:solidFill>
                  <a:schemeClr val="tx1"/>
                </a:solidFill>
              </a:rPr>
              <a:t>Која је још врста речи у склопу предиката?</a:t>
            </a:r>
            <a:endParaRPr lang="sr-Latn-RS" sz="24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23679" y="2400922"/>
            <a:ext cx="1359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solidFill>
                  <a:srgbClr val="C00000"/>
                </a:solidFill>
              </a:rPr>
              <a:t>именица</a:t>
            </a:r>
            <a:endParaRPr lang="sr-Latn-RS" sz="2400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025685" y="5822333"/>
            <a:ext cx="1237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rgbClr val="C00000"/>
                </a:solidFill>
              </a:rPr>
              <a:t>придев</a:t>
            </a:r>
            <a:endParaRPr lang="sr-Latn-RS" sz="2400" dirty="0">
              <a:solidFill>
                <a:srgbClr val="C00000"/>
              </a:solidFill>
            </a:endParaRPr>
          </a:p>
        </p:txBody>
      </p:sp>
      <p:sp>
        <p:nvSpPr>
          <p:cNvPr id="19" name="Right Brace 18"/>
          <p:cNvSpPr/>
          <p:nvPr/>
        </p:nvSpPr>
        <p:spPr>
          <a:xfrm>
            <a:off x="9501564" y="3168954"/>
            <a:ext cx="295564" cy="2347011"/>
          </a:xfrm>
          <a:prstGeom prst="rightBrace">
            <a:avLst>
              <a:gd name="adj1" fmla="val 8333"/>
              <a:gd name="adj2" fmla="val 49607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RS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157317" y="3742294"/>
            <a:ext cx="16049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solidFill>
                  <a:srgbClr val="C00000"/>
                </a:solidFill>
              </a:rPr>
              <a:t>СЛОЖЕН </a:t>
            </a:r>
          </a:p>
          <a:p>
            <a:r>
              <a:rPr lang="sr-Cyrl-RS" sz="2400" b="1" dirty="0" smtClean="0">
                <a:solidFill>
                  <a:srgbClr val="C00000"/>
                </a:solidFill>
              </a:rPr>
              <a:t>ИМЕНСКИ </a:t>
            </a:r>
          </a:p>
          <a:p>
            <a:r>
              <a:rPr lang="sr-Cyrl-RS" sz="2400" b="1" dirty="0" smtClean="0">
                <a:solidFill>
                  <a:srgbClr val="C00000"/>
                </a:solidFill>
              </a:rPr>
              <a:t>ПРЕДИКАТ</a:t>
            </a:r>
            <a:endParaRPr lang="sr-Latn-RS" sz="2400" b="1" dirty="0">
              <a:solidFill>
                <a:srgbClr val="C00000"/>
              </a:solidFill>
            </a:endParaRPr>
          </a:p>
        </p:txBody>
      </p:sp>
      <p:sp>
        <p:nvSpPr>
          <p:cNvPr id="22" name="Down Arrow 21"/>
          <p:cNvSpPr/>
          <p:nvPr/>
        </p:nvSpPr>
        <p:spPr>
          <a:xfrm rot="19322494">
            <a:off x="5745717" y="2625582"/>
            <a:ext cx="232947" cy="44315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3" name="TextBox 22"/>
          <p:cNvSpPr txBox="1"/>
          <p:nvPr/>
        </p:nvSpPr>
        <p:spPr>
          <a:xfrm>
            <a:off x="5634066" y="2988164"/>
            <a:ext cx="8652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solidFill>
                  <a:srgbClr val="00B050"/>
                </a:solidFill>
              </a:rPr>
              <a:t>жели</a:t>
            </a:r>
            <a:endParaRPr lang="sr-Latn-RS" sz="2400" dirty="0">
              <a:solidFill>
                <a:srgbClr val="00B050"/>
              </a:solidFill>
            </a:endParaRPr>
          </a:p>
        </p:txBody>
      </p:sp>
      <p:sp>
        <p:nvSpPr>
          <p:cNvPr id="24" name="Down Arrow 23"/>
          <p:cNvSpPr/>
          <p:nvPr/>
        </p:nvSpPr>
        <p:spPr>
          <a:xfrm rot="19322494">
            <a:off x="5839801" y="4735109"/>
            <a:ext cx="232947" cy="44315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5" name="TextBox 24"/>
          <p:cNvSpPr txBox="1"/>
          <p:nvPr/>
        </p:nvSpPr>
        <p:spPr>
          <a:xfrm>
            <a:off x="5634066" y="5045358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solidFill>
                  <a:srgbClr val="00B050"/>
                </a:solidFill>
              </a:rPr>
              <a:t>мора</a:t>
            </a:r>
            <a:endParaRPr lang="sr-Latn-RS" sz="2400" dirty="0">
              <a:solidFill>
                <a:srgbClr val="00B05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766609" y="2988164"/>
            <a:ext cx="796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</a:rPr>
              <a:t>буде</a:t>
            </a:r>
            <a:endParaRPr lang="sr-Latn-R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Down Arrow 26"/>
          <p:cNvSpPr/>
          <p:nvPr/>
        </p:nvSpPr>
        <p:spPr>
          <a:xfrm>
            <a:off x="7080531" y="2600813"/>
            <a:ext cx="223912" cy="468239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8" name="TextBox 27"/>
          <p:cNvSpPr txBox="1"/>
          <p:nvPr/>
        </p:nvSpPr>
        <p:spPr>
          <a:xfrm>
            <a:off x="6376197" y="5045357"/>
            <a:ext cx="928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</a:rPr>
              <a:t>бити</a:t>
            </a:r>
            <a:endParaRPr lang="sr-Latn-R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435409" y="2995227"/>
            <a:ext cx="1603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solidFill>
                  <a:srgbClr val="C00000"/>
                </a:solidFill>
              </a:rPr>
              <a:t>манекенка</a:t>
            </a:r>
            <a:endParaRPr lang="sr-Latn-RS" sz="2400" dirty="0">
              <a:solidFill>
                <a:srgbClr val="C00000"/>
              </a:solidFill>
            </a:endParaRPr>
          </a:p>
        </p:txBody>
      </p:sp>
      <p:sp>
        <p:nvSpPr>
          <p:cNvPr id="34" name="Down Arrow 33"/>
          <p:cNvSpPr/>
          <p:nvPr/>
        </p:nvSpPr>
        <p:spPr>
          <a:xfrm rot="3475441">
            <a:off x="8611029" y="2555763"/>
            <a:ext cx="224365" cy="690149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5" name="TextBox 34"/>
          <p:cNvSpPr txBox="1"/>
          <p:nvPr/>
        </p:nvSpPr>
        <p:spPr>
          <a:xfrm>
            <a:off x="7052420" y="5038293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solidFill>
                  <a:srgbClr val="C00000"/>
                </a:solidFill>
              </a:rPr>
              <a:t>лепа</a:t>
            </a:r>
            <a:endParaRPr lang="sr-Latn-RS" sz="2400" dirty="0">
              <a:solidFill>
                <a:srgbClr val="C00000"/>
              </a:solidFill>
            </a:endParaRPr>
          </a:p>
        </p:txBody>
      </p:sp>
      <p:sp>
        <p:nvSpPr>
          <p:cNvPr id="36" name="Down Arrow 35"/>
          <p:cNvSpPr/>
          <p:nvPr/>
        </p:nvSpPr>
        <p:spPr>
          <a:xfrm rot="7387622">
            <a:off x="7755072" y="5411414"/>
            <a:ext cx="240828" cy="591793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7" name="Down Arrow 36"/>
          <p:cNvSpPr/>
          <p:nvPr/>
        </p:nvSpPr>
        <p:spPr>
          <a:xfrm>
            <a:off x="6766609" y="4842619"/>
            <a:ext cx="170896" cy="348186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5854428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4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4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8" grpId="0" animBg="1"/>
      <p:bldP spid="10" grpId="0" animBg="1"/>
      <p:bldP spid="11" grpId="0"/>
      <p:bldP spid="12" grpId="0"/>
      <p:bldP spid="13" grpId="0" animBg="1"/>
      <p:bldP spid="14" grpId="0"/>
      <p:bldP spid="15" grpId="0"/>
      <p:bldP spid="16" grpId="0" animBg="1"/>
      <p:bldP spid="17" grpId="0"/>
      <p:bldP spid="18" grpId="0"/>
      <p:bldP spid="19" grpId="0" animBg="1"/>
      <p:bldP spid="20" grpId="0"/>
      <p:bldP spid="22" grpId="0" animBg="1"/>
      <p:bldP spid="23" grpId="0"/>
      <p:bldP spid="24" grpId="0" animBg="1"/>
      <p:bldP spid="25" grpId="0"/>
      <p:bldP spid="27" grpId="0" animBg="1"/>
      <p:bldP spid="28" grpId="0"/>
      <p:bldP spid="29" grpId="0"/>
      <p:bldP spid="34" grpId="0" animBg="1"/>
      <p:bldP spid="36" grpId="0" animBg="1"/>
      <p:bldP spid="3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322</Words>
  <Application>Microsoft Office PowerPoint</Application>
  <PresentationFormat>Custom</PresentationFormat>
  <Paragraphs>107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Предикат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Предикат</dc:title>
  <dc:creator>Ponjavic</dc:creator>
  <cp:lastModifiedBy>PC</cp:lastModifiedBy>
  <cp:revision>68</cp:revision>
  <dcterms:created xsi:type="dcterms:W3CDTF">2014-12-23T14:39:45Z</dcterms:created>
  <dcterms:modified xsi:type="dcterms:W3CDTF">2016-02-07T19:40:13Z</dcterms:modified>
</cp:coreProperties>
</file>