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5" r:id="rId8"/>
    <p:sldId id="267" r:id="rId9"/>
    <p:sldId id="266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5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20857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64881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96378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32655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80032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7389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7529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74804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927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04412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3146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D918C-78CE-4413-8A10-3FB1E5089770}" type="datetimeFigureOut">
              <a:rPr lang="sr-Latn-RS" smtClean="0"/>
              <a:pPr/>
              <a:t>7.2.2016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68B0-8AB4-4F8A-B3E2-791066A13F17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2898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СУБЈЕКАТ</a:t>
            </a:r>
            <a:endParaRPr lang="sr-Latn-R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8787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136" y="482156"/>
            <a:ext cx="7722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У следећим реченицама подвуци све речи и синтагме у номинативу:</a:t>
            </a:r>
            <a:endParaRPr lang="sr-Latn-R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57223" y="90406"/>
            <a:ext cx="3304318" cy="46821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18861" y="2012075"/>
            <a:ext cx="428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Иде Миле лајковачком пругом.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20975" y="3171143"/>
            <a:ext cx="2932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Она нас је победила.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34473" y="4404700"/>
            <a:ext cx="5838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Одељење седмог разреда губи час физике.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81779" y="2085718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8861" y="323719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____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8861" y="448952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______________________</a:t>
            </a:r>
          </a:p>
        </p:txBody>
      </p:sp>
      <p:sp>
        <p:nvSpPr>
          <p:cNvPr id="12" name="Up Arrow 11"/>
          <p:cNvSpPr/>
          <p:nvPr/>
        </p:nvSpPr>
        <p:spPr>
          <a:xfrm>
            <a:off x="1719543" y="4966605"/>
            <a:ext cx="199073" cy="502399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40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703" y="5649011"/>
            <a:ext cx="1248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субјекат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3757" y="564901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=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4480" y="5649011"/>
            <a:ext cx="1631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номинатив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2042878" y="1819408"/>
            <a:ext cx="123217" cy="18173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400"/>
          </a:p>
        </p:txBody>
      </p:sp>
      <p:sp>
        <p:nvSpPr>
          <p:cNvPr id="20" name="Down Arrow 19"/>
          <p:cNvSpPr/>
          <p:nvPr/>
        </p:nvSpPr>
        <p:spPr>
          <a:xfrm>
            <a:off x="1357361" y="3032893"/>
            <a:ext cx="123217" cy="18173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400"/>
          </a:p>
        </p:txBody>
      </p:sp>
      <p:sp>
        <p:nvSpPr>
          <p:cNvPr id="21" name="Down Arrow 20"/>
          <p:cNvSpPr/>
          <p:nvPr/>
        </p:nvSpPr>
        <p:spPr>
          <a:xfrm>
            <a:off x="2042878" y="4220969"/>
            <a:ext cx="123217" cy="18173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sz="2400"/>
          </a:p>
        </p:txBody>
      </p:sp>
      <p:sp>
        <p:nvSpPr>
          <p:cNvPr id="22" name="TextBox 21"/>
          <p:cNvSpPr txBox="1"/>
          <p:nvPr/>
        </p:nvSpPr>
        <p:spPr>
          <a:xfrm>
            <a:off x="1444297" y="1357743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именица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19991" y="2618642"/>
            <a:ext cx="28299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и</a:t>
            </a:r>
            <a:r>
              <a:rPr lang="sr-Cyrl-RS" sz="2400" dirty="0" smtClean="0">
                <a:solidFill>
                  <a:srgbClr val="C00000"/>
                </a:solidFill>
              </a:rPr>
              <a:t>меничка заменица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28945" y="3774455"/>
            <a:ext cx="2731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и</a:t>
            </a:r>
            <a:r>
              <a:rPr lang="sr-Cyrl-RS" sz="2400" dirty="0" smtClean="0">
                <a:solidFill>
                  <a:srgbClr val="C00000"/>
                </a:solidFill>
              </a:rPr>
              <a:t>меничка синтагма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>
            <a:off x="7066212" y="2085718"/>
            <a:ext cx="366966" cy="2677226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 sz="24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91556" y="2986478"/>
            <a:ext cx="19851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ГРАМАТИЧКИ</a:t>
            </a:r>
          </a:p>
          <a:p>
            <a:r>
              <a:rPr lang="sr-Cyrl-RS" sz="2400" b="1" dirty="0" smtClean="0">
                <a:solidFill>
                  <a:srgbClr val="C00000"/>
                </a:solidFill>
              </a:rPr>
              <a:t>СУБЈЕКАТ</a:t>
            </a:r>
            <a:endParaRPr lang="sr-Latn-R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677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4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2" grpId="0" animBg="1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/>
      <p:bldP spid="23" grpId="0"/>
      <p:bldP spid="24" grpId="0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2727" y="717628"/>
            <a:ext cx="8349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ГРАМАТИЧКИ СУБЈЕКАТ СЕ  СА ПРЕДИКАТОМ УВЕК СЛАЖЕ У ЛИЦУ, БРОЈУ И РОДУ, </a:t>
            </a:r>
          </a:p>
          <a:p>
            <a:r>
              <a:rPr lang="sr-Cyrl-RS" b="1" dirty="0" smtClean="0">
                <a:solidFill>
                  <a:srgbClr val="C00000"/>
                </a:solidFill>
              </a:rPr>
              <a:t>АКО ГЛАГОЛСКИ ОБЛИК РАЗЛИКУЈЕ РОД:</a:t>
            </a:r>
            <a:endParaRPr lang="sr-Latn-RS" b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299" y="168413"/>
            <a:ext cx="3427278" cy="26244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0508" y="1932971"/>
            <a:ext cx="25224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u="sng" dirty="0" smtClean="0"/>
              <a:t>Она</a:t>
            </a:r>
            <a:r>
              <a:rPr lang="sr-Cyrl-RS" sz="2400" dirty="0" smtClean="0"/>
              <a:t> </a:t>
            </a: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</a:rPr>
              <a:t>ЈЕ</a:t>
            </a:r>
            <a:r>
              <a:rPr lang="sr-Cyrl-RS" sz="2400" dirty="0" smtClean="0"/>
              <a:t> победи</a:t>
            </a:r>
            <a:r>
              <a:rPr lang="sr-Cyrl-RS" sz="2400" b="1" dirty="0" smtClean="0">
                <a:solidFill>
                  <a:schemeClr val="accent1">
                    <a:lumMod val="50000"/>
                  </a:schemeClr>
                </a:solidFill>
              </a:rPr>
              <a:t>ЛА</a:t>
            </a:r>
            <a:r>
              <a:rPr lang="sr-Cyrl-RS" sz="2400" dirty="0" smtClean="0"/>
              <a:t>.</a:t>
            </a:r>
          </a:p>
          <a:p>
            <a:r>
              <a:rPr lang="sr-Cyrl-RS" sz="2400" dirty="0"/>
              <a:t> </a:t>
            </a:r>
            <a:r>
              <a:rPr lang="sr-Cyrl-RS" sz="2400" dirty="0" smtClean="0"/>
              <a:t>       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40401" y="3264061"/>
            <a:ext cx="4085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3. лице једнине женског рода</a:t>
            </a:r>
            <a:endParaRPr lang="sr-Latn-R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 rot="8703301">
            <a:off x="4761601" y="2351769"/>
            <a:ext cx="174735" cy="748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8" name="Down Arrow 17"/>
          <p:cNvSpPr/>
          <p:nvPr/>
        </p:nvSpPr>
        <p:spPr>
          <a:xfrm rot="12908538">
            <a:off x="5643625" y="2389523"/>
            <a:ext cx="153859" cy="748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1632030" y="5162309"/>
            <a:ext cx="38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НЕ МОЖЕ:</a:t>
            </a:r>
            <a:r>
              <a:rPr lang="sr-Cyrl-RS" sz="2400" dirty="0" smtClean="0">
                <a:solidFill>
                  <a:srgbClr val="C00000"/>
                </a:solidFill>
              </a:rPr>
              <a:t>  </a:t>
            </a:r>
            <a:r>
              <a:rPr lang="sr-Cyrl-RS" sz="2400" dirty="0" smtClean="0"/>
              <a:t>Она</a:t>
            </a:r>
            <a:r>
              <a:rPr lang="sr-Cyrl-RS" sz="2400" dirty="0" smtClean="0">
                <a:solidFill>
                  <a:srgbClr val="C00000"/>
                </a:solidFill>
              </a:rPr>
              <a:t> </a:t>
            </a:r>
            <a:r>
              <a:rPr lang="sr-Cyrl-RS" sz="2400" b="1" dirty="0" smtClean="0">
                <a:solidFill>
                  <a:srgbClr val="C00000"/>
                </a:solidFill>
              </a:rPr>
              <a:t>ЈЕ </a:t>
            </a:r>
            <a:r>
              <a:rPr lang="sr-Cyrl-RS" sz="2400" dirty="0" smtClean="0"/>
              <a:t>победи</a:t>
            </a:r>
            <a:r>
              <a:rPr lang="sr-Cyrl-RS" sz="2400" b="1" dirty="0" smtClean="0">
                <a:solidFill>
                  <a:srgbClr val="C00000"/>
                </a:solidFill>
              </a:rPr>
              <a:t>О.</a:t>
            </a:r>
            <a:endParaRPr lang="sr-Latn-R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311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7" grpId="0" animBg="1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863" y="267478"/>
            <a:ext cx="3429000" cy="2219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24760" y="150843"/>
            <a:ext cx="766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Подвуци субјекте и одреди врсту речи у служби субјекта: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62714" y="1578104"/>
            <a:ext cx="294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Брзи је све претекао.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62714" y="3032320"/>
            <a:ext cx="340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Троје је стигло на време.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62714" y="4559020"/>
            <a:ext cx="36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Такви увек добро пролазе.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94330" y="5964207"/>
            <a:ext cx="307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Учити је задовољство.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62714" y="752355"/>
            <a:ext cx="2430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придев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525701" y="1190871"/>
            <a:ext cx="150471" cy="3985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1" name="Down Arrow 10"/>
          <p:cNvSpPr/>
          <p:nvPr/>
        </p:nvSpPr>
        <p:spPr>
          <a:xfrm>
            <a:off x="4554637" y="2654676"/>
            <a:ext cx="150471" cy="3985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2" name="Down Arrow 11"/>
          <p:cNvSpPr/>
          <p:nvPr/>
        </p:nvSpPr>
        <p:spPr>
          <a:xfrm>
            <a:off x="4404165" y="4167754"/>
            <a:ext cx="150471" cy="3985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Down Arrow 12"/>
          <p:cNvSpPr/>
          <p:nvPr/>
        </p:nvSpPr>
        <p:spPr>
          <a:xfrm>
            <a:off x="4404163" y="5586563"/>
            <a:ext cx="150471" cy="3985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4062714" y="1764428"/>
            <a:ext cx="90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27987" y="4723495"/>
            <a:ext cx="106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2714" y="3243941"/>
            <a:ext cx="902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8493" y="6137918"/>
            <a:ext cx="122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31397" y="220241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број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62714" y="3679839"/>
            <a:ext cx="398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п</a:t>
            </a:r>
            <a:r>
              <a:rPr lang="sr-Cyrl-RS" sz="2400" dirty="0" smtClean="0">
                <a:solidFill>
                  <a:srgbClr val="C00000"/>
                </a:solidFill>
              </a:rPr>
              <a:t>оказна заменица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2714" y="5160532"/>
            <a:ext cx="2878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г</a:t>
            </a:r>
            <a:r>
              <a:rPr lang="sr-Cyrl-RS" sz="2400" dirty="0" smtClean="0">
                <a:solidFill>
                  <a:srgbClr val="C00000"/>
                </a:solidFill>
              </a:rPr>
              <a:t>лагол у инфинитиву</a:t>
            </a:r>
            <a:endParaRPr lang="sr-Latn-R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14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5527" y="1616364"/>
            <a:ext cx="1874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Обуј патике.</a:t>
            </a:r>
            <a:endParaRPr lang="sr-Latn-R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3200" y="224559"/>
            <a:ext cx="2540000" cy="2603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89857" y="4198233"/>
            <a:ext cx="5995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Да ли је субјекат и у овој реченици исказан?</a:t>
            </a:r>
            <a:endParaRPr lang="sr-Latn-R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89857" y="4888498"/>
            <a:ext cx="7148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Допуни реченицу одговарајућом личном заменицом</a:t>
            </a:r>
            <a:br>
              <a:rPr lang="sr-Cyrl-RS" sz="2400" dirty="0" smtClean="0"/>
            </a:br>
            <a:r>
              <a:rPr lang="sr-Cyrl-RS" sz="2400" dirty="0" smtClean="0"/>
              <a:t>у служби субјекта?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37881" y="2822015"/>
            <a:ext cx="2302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(</a:t>
            </a:r>
            <a:r>
              <a:rPr lang="sr-Cyrl-RS" sz="2400" b="1" dirty="0" smtClean="0">
                <a:solidFill>
                  <a:srgbClr val="C00000"/>
                </a:solidFill>
              </a:rPr>
              <a:t>Ти</a:t>
            </a:r>
            <a:r>
              <a:rPr lang="sr-Cyrl-RS" sz="2400" dirty="0" smtClean="0"/>
              <a:t> обуј патике.)</a:t>
            </a:r>
            <a:endParaRPr lang="sr-Latn-RS" sz="2400" dirty="0"/>
          </a:p>
        </p:txBody>
      </p:sp>
      <p:sp>
        <p:nvSpPr>
          <p:cNvPr id="9" name="Down Arrow 8"/>
          <p:cNvSpPr/>
          <p:nvPr/>
        </p:nvSpPr>
        <p:spPr>
          <a:xfrm rot="10800000">
            <a:off x="1819274" y="2078028"/>
            <a:ext cx="314326" cy="646122"/>
          </a:xfrm>
          <a:prstGeom prst="downArrow">
            <a:avLst>
              <a:gd name="adj1" fmla="val 36249"/>
              <a:gd name="adj2" fmla="val 5393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1505527" y="2860115"/>
            <a:ext cx="2970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C00000"/>
                </a:solidFill>
              </a:rPr>
              <a:t>с</a:t>
            </a:r>
            <a:r>
              <a:rPr lang="sr-Cyrl-RS" sz="2400" dirty="0" smtClean="0">
                <a:solidFill>
                  <a:srgbClr val="C00000"/>
                </a:solidFill>
              </a:rPr>
              <a:t>убјекат није исказан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1993" y="1616364"/>
            <a:ext cx="263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ј</a:t>
            </a:r>
            <a:endParaRPr lang="sr-Latn-RS" sz="24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9857" y="5948095"/>
            <a:ext cx="4927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Како знаш о којој заменици је реч?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3773146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98647" y="652361"/>
            <a:ext cx="6682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Подвуци носиоце стања у следећим реченицама: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97567" y="2283393"/>
            <a:ext cx="2239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Ивани се спава.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19168" y="3775794"/>
            <a:ext cx="2424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Николу боли зуб.</a:t>
            </a:r>
            <a:endParaRPr lang="sr-Latn-R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54711" y="5265640"/>
            <a:ext cx="287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Данас нема</a:t>
            </a:r>
            <a:r>
              <a:rPr lang="sr-Cyrl-RS" sz="2400" b="1" dirty="0" smtClean="0"/>
              <a:t> </a:t>
            </a:r>
            <a:r>
              <a:rPr lang="sr-Cyrl-RS" sz="2400" dirty="0" smtClean="0"/>
              <a:t>наставе.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697567" y="242040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3285" y="538164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581" y="38987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________</a:t>
            </a:r>
            <a:endParaRPr lang="sr-Latn-RS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8647" y="1417641"/>
            <a:ext cx="5701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У којим су падежима подвучени субјекти?</a:t>
            </a:r>
            <a:endParaRPr lang="sr-Latn-RS" sz="2400" dirty="0"/>
          </a:p>
        </p:txBody>
      </p:sp>
      <p:sp>
        <p:nvSpPr>
          <p:cNvPr id="18" name="Right Brace 17"/>
          <p:cNvSpPr/>
          <p:nvPr/>
        </p:nvSpPr>
        <p:spPr>
          <a:xfrm>
            <a:off x="7020207" y="2420405"/>
            <a:ext cx="359423" cy="318090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7774019" y="3775794"/>
            <a:ext cx="2784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rgbClr val="C00000"/>
                </a:solidFill>
              </a:rPr>
              <a:t>ЛОГИЧКИ СУБЈЕКАТ</a:t>
            </a:r>
            <a:endParaRPr lang="sr-Latn-RS" sz="2400" b="1" dirty="0">
              <a:solidFill>
                <a:srgbClr val="C00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968" y="226080"/>
            <a:ext cx="3170903" cy="2518978"/>
          </a:xfrm>
          <a:prstGeom prst="rect">
            <a:avLst/>
          </a:prstGeom>
        </p:spPr>
      </p:pic>
      <p:sp>
        <p:nvSpPr>
          <p:cNvPr id="21" name="Down Arrow 20"/>
          <p:cNvSpPr/>
          <p:nvPr/>
        </p:nvSpPr>
        <p:spPr>
          <a:xfrm rot="10800000">
            <a:off x="4169243" y="2766327"/>
            <a:ext cx="166580" cy="35376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3774854" y="3120091"/>
            <a:ext cx="935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датив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19168" y="4625534"/>
            <a:ext cx="1323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акузатив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5383285" y="6130926"/>
            <a:ext cx="1255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C00000"/>
                </a:solidFill>
              </a:rPr>
              <a:t>генитив</a:t>
            </a:r>
            <a:endParaRPr lang="sr-Latn-RS" sz="2400" dirty="0">
              <a:solidFill>
                <a:srgbClr val="C00000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5853993" y="5800833"/>
            <a:ext cx="166580" cy="35376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8" name="Down Arrow 27"/>
          <p:cNvSpPr/>
          <p:nvPr/>
        </p:nvSpPr>
        <p:spPr>
          <a:xfrm rot="10800000">
            <a:off x="4199891" y="4256174"/>
            <a:ext cx="166580" cy="353763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9041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4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/>
      <p:bldP spid="21" grpId="0" animBg="1"/>
      <p:bldP spid="24" grpId="0"/>
      <p:bldP spid="25" grpId="0"/>
      <p:bldP spid="26" grpId="0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955" y="188371"/>
            <a:ext cx="4474621" cy="34907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3241" y="714372"/>
            <a:ext cx="1396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u="sng" dirty="0" smtClean="0"/>
              <a:t>Субјекат</a:t>
            </a:r>
            <a:r>
              <a:rPr lang="sr-Cyrl-RS" sz="2400" b="1" dirty="0" smtClean="0"/>
              <a:t>:</a:t>
            </a:r>
            <a:endParaRPr lang="sr-Latn-R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411096" y="1518244"/>
            <a:ext cx="5121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 Вршилац радње или носилац стања </a:t>
            </a:r>
          </a:p>
          <a:p>
            <a:r>
              <a:rPr lang="sr-Cyrl-RS" sz="2400" dirty="0" smtClean="0"/>
              <a:t>  исказаних предикатом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11096" y="2571991"/>
            <a:ext cx="6619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 То може да буде: именица, именичка заменица</a:t>
            </a:r>
          </a:p>
          <a:p>
            <a:r>
              <a:rPr lang="sr-Cyrl-RS" sz="2400" dirty="0" smtClean="0"/>
              <a:t>  или именичка синтагма, али и друге врсте речи</a:t>
            </a:r>
            <a:endParaRPr lang="sr-Latn-R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11096" y="3625738"/>
            <a:ext cx="1947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- Може бити:</a:t>
            </a:r>
            <a:endParaRPr lang="sr-Latn-R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90795" y="4163210"/>
            <a:ext cx="2064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1. </a:t>
            </a:r>
            <a:r>
              <a:rPr lang="sr-Cyrl-RS" sz="2400" u="sng" dirty="0" smtClean="0"/>
              <a:t>граматички</a:t>
            </a:r>
            <a:r>
              <a:rPr lang="sr-Cyrl-RS" sz="2400" dirty="0" smtClean="0"/>
              <a:t> </a:t>
            </a:r>
            <a:endParaRPr lang="sr-Latn-R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60657" y="4163209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</a:t>
            </a:r>
            <a:endParaRPr lang="sr-Latn-R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131977" y="4163208"/>
            <a:ext cx="1977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у</a:t>
            </a:r>
            <a:r>
              <a:rPr lang="sr-Cyrl-RS" sz="2400" dirty="0" smtClean="0"/>
              <a:t> номинативу</a:t>
            </a:r>
            <a:endParaRPr lang="sr-Latn-R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90795" y="4847625"/>
            <a:ext cx="153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2. </a:t>
            </a:r>
            <a:r>
              <a:rPr lang="sr-Cyrl-RS" sz="2400" u="sng" dirty="0" smtClean="0"/>
              <a:t>логички</a:t>
            </a:r>
            <a:endParaRPr lang="sr-Latn-R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42694" y="4847624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-</a:t>
            </a:r>
            <a:endParaRPr lang="sr-Latn-R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09242" y="4847623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у</a:t>
            </a:r>
            <a:r>
              <a:rPr lang="sr-Cyrl-RS" sz="2400" dirty="0" smtClean="0"/>
              <a:t> генитиву, дативу и акузативу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xmlns="" val="277839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2389" y="2824223"/>
            <a:ext cx="17141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6000" b="1" dirty="0" smtClean="0"/>
              <a:t>КРАЈ</a:t>
            </a:r>
            <a:endParaRPr lang="sr-Latn-RS" sz="6000" b="1" dirty="0"/>
          </a:p>
        </p:txBody>
      </p:sp>
    </p:spTree>
    <p:extLst>
      <p:ext uri="{BB962C8B-B14F-4D97-AF65-F5344CB8AC3E}">
        <p14:creationId xmlns:p14="http://schemas.microsoft.com/office/powerpoint/2010/main" xmlns="" val="13262919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4600" y="1689904"/>
            <a:ext cx="2671702" cy="369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05787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242</Words>
  <Application>Microsoft Office PowerPoint</Application>
  <PresentationFormat>Custom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СУБЈЕКАТ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СУБЈЕКАТ</dc:title>
  <dc:creator>Ponjavic</dc:creator>
  <cp:lastModifiedBy>PC</cp:lastModifiedBy>
  <cp:revision>42</cp:revision>
  <dcterms:created xsi:type="dcterms:W3CDTF">2014-12-22T14:55:10Z</dcterms:created>
  <dcterms:modified xsi:type="dcterms:W3CDTF">2016-02-07T19:39:16Z</dcterms:modified>
</cp:coreProperties>
</file>